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68" r:id="rId3"/>
    <p:sldId id="286" r:id="rId4"/>
    <p:sldId id="261" r:id="rId5"/>
    <p:sldId id="290" r:id="rId6"/>
    <p:sldId id="263" r:id="rId7"/>
    <p:sldId id="281" r:id="rId8"/>
    <p:sldId id="287" r:id="rId9"/>
    <p:sldId id="288" r:id="rId10"/>
    <p:sldId id="289" r:id="rId11"/>
    <p:sldId id="292" r:id="rId12"/>
    <p:sldId id="294" r:id="rId13"/>
    <p:sldId id="296" r:id="rId14"/>
    <p:sldId id="282"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839" autoAdjust="0"/>
  </p:normalViewPr>
  <p:slideViewPr>
    <p:cSldViewPr>
      <p:cViewPr varScale="1">
        <p:scale>
          <a:sx n="69" d="100"/>
          <a:sy n="69" d="100"/>
        </p:scale>
        <p:origin x="-18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4B52C0-736E-4C87-B6BF-33DC23999F02}" type="datetimeFigureOut">
              <a:rPr lang="ru-RU" smtClean="0"/>
              <a:t>11.07.2023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A56752-1EDB-494B-B30C-D8D41F0EABD5}" type="slidenum">
              <a:rPr lang="ru-RU" smtClean="0"/>
              <a:t>‹#›</a:t>
            </a:fld>
            <a:endParaRPr lang="ru-RU"/>
          </a:p>
        </p:txBody>
      </p:sp>
    </p:spTree>
    <p:extLst>
      <p:ext uri="{BB962C8B-B14F-4D97-AF65-F5344CB8AC3E}">
        <p14:creationId xmlns:p14="http://schemas.microsoft.com/office/powerpoint/2010/main" val="2279767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Dear</a:t>
            </a:r>
            <a:r>
              <a:rPr lang="en-US" baseline="0" dirty="0" smtClean="0"/>
              <a:t> colleagues, I am very (so) glad to take part in this wonderful summer school and let me introduce my presentation about changing of sleep EEG pattern across childhood.</a:t>
            </a:r>
          </a:p>
          <a:p>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t>1</a:t>
            </a:fld>
            <a:endParaRPr lang="ru-RU"/>
          </a:p>
        </p:txBody>
      </p:sp>
    </p:spTree>
    <p:extLst>
      <p:ext uri="{BB962C8B-B14F-4D97-AF65-F5344CB8AC3E}">
        <p14:creationId xmlns:p14="http://schemas.microsoft.com/office/powerpoint/2010/main" val="4043276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Between 3 and 5 years of age positive occipital sharp transients of sleep appear</a:t>
            </a:r>
            <a:r>
              <a:rPr lang="en-US" baseline="0" dirty="0" smtClean="0"/>
              <a:t> in the light </a:t>
            </a:r>
            <a:r>
              <a:rPr lang="en-US" dirty="0" smtClean="0"/>
              <a:t>NREM sleep. They become more frequent from 6 to 12 years of age. Common NREM sleep features including V-waves, K-complexes, and SSs become fully developed in school-aged children. </a:t>
            </a:r>
          </a:p>
          <a:p>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solidFill>
                  <a:prstClr val="black"/>
                </a:solidFill>
              </a:rPr>
              <a:pPr/>
              <a:t>10</a:t>
            </a:fld>
            <a:endParaRPr lang="ru-RU">
              <a:solidFill>
                <a:prstClr val="black"/>
              </a:solidFill>
            </a:endParaRPr>
          </a:p>
        </p:txBody>
      </p:sp>
    </p:spTree>
    <p:extLst>
      <p:ext uri="{BB962C8B-B14F-4D97-AF65-F5344CB8AC3E}">
        <p14:creationId xmlns:p14="http://schemas.microsoft.com/office/powerpoint/2010/main" val="1623877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 is sleep spindles’ maturation trajectory across childhood. During the first decade of life, frontal spindles are low-frequency and more prominent than centroparietal.</a:t>
            </a:r>
            <a:r>
              <a:rPr lang="en-US" baseline="0" dirty="0" smtClean="0"/>
              <a:t> </a:t>
            </a:r>
            <a:r>
              <a:rPr lang="en-US" dirty="0" smtClean="0"/>
              <a:t>From early adolescence the low-range frontal and centroparietal spindles gradually disappear, and the frequency become higher by 18</a:t>
            </a:r>
            <a:r>
              <a:rPr lang="en-US" baseline="0" dirty="0" smtClean="0"/>
              <a:t> years of life. </a:t>
            </a:r>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solidFill>
                  <a:prstClr val="black"/>
                </a:solidFill>
              </a:rPr>
              <a:pPr/>
              <a:t>11</a:t>
            </a:fld>
            <a:endParaRPr lang="ru-RU">
              <a:solidFill>
                <a:prstClr val="black"/>
              </a:solidFill>
            </a:endParaRPr>
          </a:p>
        </p:txBody>
      </p:sp>
    </p:spTree>
    <p:extLst>
      <p:ext uri="{BB962C8B-B14F-4D97-AF65-F5344CB8AC3E}">
        <p14:creationId xmlns:p14="http://schemas.microsoft.com/office/powerpoint/2010/main" val="1623877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And so, the conclusion.</a:t>
            </a:r>
            <a:r>
              <a:rPr lang="en-US" baseline="0" dirty="0" smtClean="0"/>
              <a:t> In ontogenesis, dynamic changes in the characteristics of a child’s sleep are noted, which must be taken into account for the correct interpretation of clinical data and optimization of its development and learning. Simultaneous changes in sleep EEG and cerebral cortex areas across childhood may indicate the presence of certain causal relationships, which is a “window of opportunity” for diagnosing and predicting the adequate maturation of the higher cortical functions and/or its disorders. And finally, understanding the features of sleep EEG pattern development from birth to adolescence can facilitate the search for their cognitive-behavioral correlates and become the basis for further fundamental studies of the neurophysiological mechanisms of postnatal brain maturation and neuroplasticity.</a:t>
            </a:r>
          </a:p>
          <a:p>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solidFill>
                  <a:prstClr val="black"/>
                </a:solidFill>
              </a:rPr>
              <a:pPr/>
              <a:t>12</a:t>
            </a:fld>
            <a:endParaRPr lang="ru-RU">
              <a:solidFill>
                <a:prstClr val="black"/>
              </a:solidFill>
            </a:endParaRPr>
          </a:p>
        </p:txBody>
      </p:sp>
    </p:spTree>
    <p:extLst>
      <p:ext uri="{BB962C8B-B14F-4D97-AF65-F5344CB8AC3E}">
        <p14:creationId xmlns:p14="http://schemas.microsoft.com/office/powerpoint/2010/main" val="3148068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And now let me present the results of our pilot project to study the features sleep spindles’ pattern in high school students with somatic diseases,</a:t>
            </a:r>
            <a:r>
              <a:rPr lang="en-US" baseline="0" dirty="0" smtClean="0"/>
              <a:t> such as </a:t>
            </a:r>
            <a:r>
              <a:rPr lang="en-US" dirty="0" smtClean="0"/>
              <a:t>sleep apnea and obesity.</a:t>
            </a:r>
            <a:r>
              <a:rPr lang="en-US" baseline="0" dirty="0" smtClean="0"/>
              <a:t> T</a:t>
            </a:r>
            <a:r>
              <a:rPr lang="en-US" dirty="0" smtClean="0"/>
              <a:t>here were found significant differences between time spent in slow wave sleep. Both number and</a:t>
            </a:r>
            <a:r>
              <a:rPr lang="en-US" baseline="0" dirty="0" smtClean="0"/>
              <a:t> </a:t>
            </a:r>
            <a:r>
              <a:rPr lang="en-US" dirty="0" smtClean="0"/>
              <a:t>density of sleep spindles</a:t>
            </a:r>
            <a:r>
              <a:rPr lang="en-US" baseline="0" dirty="0" smtClean="0"/>
              <a:t> </a:t>
            </a:r>
            <a:r>
              <a:rPr lang="en-US" dirty="0" smtClean="0"/>
              <a:t>progressively declined, and their</a:t>
            </a:r>
            <a:r>
              <a:rPr lang="en-US" baseline="0" dirty="0" smtClean="0"/>
              <a:t> </a:t>
            </a:r>
            <a:r>
              <a:rPr lang="en-US" dirty="0" smtClean="0"/>
              <a:t>amplitude and frequency significantly increased from the apneic</a:t>
            </a:r>
            <a:r>
              <a:rPr lang="en-US" baseline="0" dirty="0" smtClean="0"/>
              <a:t> </a:t>
            </a:r>
            <a:r>
              <a:rPr lang="en-US" dirty="0" smtClean="0"/>
              <a:t>groups to the control group. Differences were statistically significant between both apneic groups and control groups; no statistically significant differences were observed between the apneic groups with no and obesity. We have shown that adolescents with </a:t>
            </a:r>
            <a:r>
              <a:rPr lang="en-US" baseline="0" dirty="0" smtClean="0"/>
              <a:t>sleep apnea, especially with co-obesity, </a:t>
            </a:r>
            <a:r>
              <a:rPr lang="en-US" dirty="0" smtClean="0"/>
              <a:t>have the most alterations sleep pattern than participants in other study groups. We concluded that altered slow wave and spindles activity during sleep in sleep apnea may represent an early dysfunction, possibly reflecting brain damage through hypoxia</a:t>
            </a:r>
            <a:r>
              <a:rPr lang="en-US" baseline="0" dirty="0" smtClean="0"/>
              <a:t> </a:t>
            </a:r>
            <a:r>
              <a:rPr lang="en-US" dirty="0" smtClean="0"/>
              <a:t>and metabolic stress.</a:t>
            </a:r>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solidFill>
                  <a:prstClr val="black"/>
                </a:solidFill>
              </a:rPr>
              <a:pPr/>
              <a:t>13</a:t>
            </a:fld>
            <a:endParaRPr lang="ru-RU">
              <a:solidFill>
                <a:prstClr val="black"/>
              </a:solidFill>
            </a:endParaRPr>
          </a:p>
        </p:txBody>
      </p:sp>
    </p:spTree>
    <p:extLst>
      <p:ext uri="{BB962C8B-B14F-4D97-AF65-F5344CB8AC3E}">
        <p14:creationId xmlns:p14="http://schemas.microsoft.com/office/powerpoint/2010/main" val="3148068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It’s well</a:t>
            </a:r>
            <a:r>
              <a:rPr lang="en-US" baseline="0" dirty="0" smtClean="0"/>
              <a:t> known, that s</a:t>
            </a:r>
            <a:r>
              <a:rPr lang="en-US" dirty="0" smtClean="0"/>
              <a:t>leep is as important for good health as diet and exercise. It is particularly important for children and adolescents as they need to grow and develop.</a:t>
            </a:r>
            <a:r>
              <a:rPr lang="en-US" baseline="0" dirty="0" smtClean="0"/>
              <a:t> </a:t>
            </a:r>
            <a:r>
              <a:rPr lang="en-US" dirty="0" smtClean="0"/>
              <a:t>Quality sleep is necessary to ensure the plasticity of the brain, growth and maturation, development and improvement of mental abilities</a:t>
            </a:r>
            <a:r>
              <a:rPr lang="en-US" baseline="0" dirty="0" smtClean="0"/>
              <a:t>, to prevent some chronic diseases. </a:t>
            </a:r>
            <a:r>
              <a:rPr lang="en-US" dirty="0" smtClean="0"/>
              <a:t>Than the child younger, the more time he sleep. However, we must remember that every child of any age have to get enough sleep!</a:t>
            </a:r>
          </a:p>
          <a:p>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t>2</a:t>
            </a:fld>
            <a:endParaRPr lang="ru-RU"/>
          </a:p>
        </p:txBody>
      </p:sp>
    </p:spTree>
    <p:extLst>
      <p:ext uri="{BB962C8B-B14F-4D97-AF65-F5344CB8AC3E}">
        <p14:creationId xmlns:p14="http://schemas.microsoft.com/office/powerpoint/2010/main" val="3428004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 In the human life are three primary behavioral states characterized by certain physiological parameters:</a:t>
            </a:r>
            <a:r>
              <a:rPr lang="en-US" baseline="0" dirty="0" smtClean="0"/>
              <a:t> wakefulness, non-REM sleep (quiet sleep in newborns) and REM sleep (active sleep in newborns)</a:t>
            </a:r>
            <a:r>
              <a:rPr lang="en-US" dirty="0" smtClean="0"/>
              <a:t>. In neonates, sleep time dominates over wakefulness, active and quiet  sleep each occupy 8 h of the day. As active sleep decreases with age, the amount of time spent awake increases. It is believed that a high percentage of active sleep in early childhood is important for </a:t>
            </a:r>
            <a:r>
              <a:rPr lang="en-US" dirty="0" err="1" smtClean="0"/>
              <a:t>autostimulation</a:t>
            </a:r>
            <a:r>
              <a:rPr lang="en-US" dirty="0" smtClean="0"/>
              <a:t>, as well as for the functional brain maturation, the development and improvement of cognitive abilities.</a:t>
            </a:r>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t>3</a:t>
            </a:fld>
            <a:endParaRPr lang="ru-RU"/>
          </a:p>
        </p:txBody>
      </p:sp>
    </p:spTree>
    <p:extLst>
      <p:ext uri="{BB962C8B-B14F-4D97-AF65-F5344CB8AC3E}">
        <p14:creationId xmlns:p14="http://schemas.microsoft.com/office/powerpoint/2010/main" val="1073055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It’s should be noted, that synaptogenesis, apoptosis, and myelination are critical in the maturation of functional neuronal circuit from neonatality to adolescence. These processes determine the physiological neuroplasticity, which is reflected in the formation and development of various neurophysiological patterns in different behavioral states. An electroencephalogram lets see any neurophysiological phenomena as during wakefulness as in the sleep,</a:t>
            </a:r>
            <a:r>
              <a:rPr lang="en-US" baseline="0" dirty="0" smtClean="0"/>
              <a:t> and </a:t>
            </a:r>
            <a:r>
              <a:rPr lang="en-US" baseline="0" dirty="0" err="1" smtClean="0"/>
              <a:t>a</a:t>
            </a:r>
            <a:r>
              <a:rPr lang="en-US" dirty="0" err="1" smtClean="0"/>
              <a:t>sesses</a:t>
            </a:r>
            <a:r>
              <a:rPr lang="en-US" dirty="0" smtClean="0"/>
              <a:t> the functional brain state, its maturation and the formation of bioelectrical activity across the childhood. </a:t>
            </a:r>
          </a:p>
          <a:p>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t>4</a:t>
            </a:fld>
            <a:endParaRPr lang="ru-RU"/>
          </a:p>
        </p:txBody>
      </p:sp>
    </p:spTree>
    <p:extLst>
      <p:ext uri="{BB962C8B-B14F-4D97-AF65-F5344CB8AC3E}">
        <p14:creationId xmlns:p14="http://schemas.microsoft.com/office/powerpoint/2010/main" val="655509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It is known that slow wave activity during deep sleep reflects</a:t>
            </a:r>
            <a:r>
              <a:rPr lang="en-US" baseline="0" dirty="0" smtClean="0"/>
              <a:t> cortical maturation and reaches a maximum during the middle of childhood and exponentially declines during adolescence. There is </a:t>
            </a:r>
            <a:r>
              <a:rPr lang="en-US" baseline="0" dirty="0" err="1" smtClean="0"/>
              <a:t>postero</a:t>
            </a:r>
            <a:r>
              <a:rPr lang="en-US" baseline="0" dirty="0" smtClean="0"/>
              <a:t>-anterior trajectory of SWA maturation across childhood.</a:t>
            </a:r>
          </a:p>
          <a:p>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solidFill>
                  <a:prstClr val="black"/>
                </a:solidFill>
              </a:rPr>
              <a:pPr/>
              <a:t>5</a:t>
            </a:fld>
            <a:endParaRPr lang="ru-RU">
              <a:solidFill>
                <a:prstClr val="black"/>
              </a:solidFill>
            </a:endParaRPr>
          </a:p>
        </p:txBody>
      </p:sp>
    </p:spTree>
    <p:extLst>
      <p:ext uri="{BB962C8B-B14F-4D97-AF65-F5344CB8AC3E}">
        <p14:creationId xmlns:p14="http://schemas.microsoft.com/office/powerpoint/2010/main" val="3148068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115000"/>
              </a:lnSpc>
              <a:spcAft>
                <a:spcPts val="1000"/>
              </a:spcAft>
            </a:pPr>
            <a:r>
              <a:rPr lang="en-US" sz="1200" dirty="0" smtClean="0">
                <a:effectLst/>
                <a:latin typeface="+mn-lt"/>
                <a:ea typeface="Calibri"/>
                <a:cs typeface="Times New Roman"/>
              </a:rPr>
              <a:t>It’s interestingly,</a:t>
            </a:r>
            <a:r>
              <a:rPr lang="en-US" sz="1200" baseline="0" dirty="0" smtClean="0">
                <a:effectLst/>
                <a:latin typeface="+mn-lt"/>
                <a:ea typeface="Calibri"/>
                <a:cs typeface="Times New Roman"/>
              </a:rPr>
              <a:t> that each period of childhood have specific features and phenomena of sleep EEG which associated with brain maturation. It should be said that in neonates sleep EEG pattern are depended on </a:t>
            </a:r>
            <a:r>
              <a:rPr lang="en-US" sz="1200" baseline="0" dirty="0" err="1" smtClean="0">
                <a:effectLst/>
                <a:latin typeface="+mn-lt"/>
                <a:ea typeface="Calibri"/>
                <a:cs typeface="Times New Roman"/>
              </a:rPr>
              <a:t>conceptional</a:t>
            </a:r>
            <a:r>
              <a:rPr lang="en-US" sz="1200" baseline="0" dirty="0" smtClean="0">
                <a:effectLst/>
                <a:latin typeface="+mn-lt"/>
                <a:ea typeface="Calibri"/>
                <a:cs typeface="Times New Roman"/>
              </a:rPr>
              <a:t> age. </a:t>
            </a:r>
            <a:r>
              <a:rPr lang="en-US" sz="1200" dirty="0" smtClean="0">
                <a:effectLst/>
                <a:latin typeface="+mn-lt"/>
                <a:ea typeface="Calibri"/>
                <a:cs typeface="Times New Roman"/>
              </a:rPr>
              <a:t>Today we tell about EEG features in full</a:t>
            </a:r>
            <a:r>
              <a:rPr lang="en-US" sz="1200" baseline="0" dirty="0" smtClean="0">
                <a:effectLst/>
                <a:latin typeface="+mn-lt"/>
                <a:ea typeface="Calibri"/>
                <a:cs typeface="Times New Roman"/>
              </a:rPr>
              <a:t> </a:t>
            </a:r>
            <a:r>
              <a:rPr lang="en-US" sz="1200" dirty="0" smtClean="0">
                <a:effectLst/>
                <a:latin typeface="+mn-lt"/>
                <a:ea typeface="Calibri"/>
                <a:cs typeface="Times New Roman"/>
              </a:rPr>
              <a:t>term babies, whose </a:t>
            </a:r>
            <a:r>
              <a:rPr lang="en-US" sz="1200" dirty="0" err="1" smtClean="0">
                <a:effectLst/>
                <a:latin typeface="+mn-lt"/>
                <a:ea typeface="Calibri"/>
                <a:cs typeface="Times New Roman"/>
              </a:rPr>
              <a:t>conceptional</a:t>
            </a:r>
            <a:r>
              <a:rPr lang="en-US" sz="1200" dirty="0" smtClean="0">
                <a:effectLst/>
                <a:latin typeface="+mn-lt"/>
                <a:ea typeface="Calibri"/>
                <a:cs typeface="Times New Roman"/>
              </a:rPr>
              <a:t> age is more 37 weeks. So, an EEGs of a healthy term babies are characterized by amplitude symmetry and synchrony of the bursts. Normally, some transient EEG patterns are recorded in newborns.</a:t>
            </a:r>
          </a:p>
          <a:p>
            <a:pPr>
              <a:lnSpc>
                <a:spcPct val="115000"/>
              </a:lnSpc>
              <a:spcAft>
                <a:spcPts val="1000"/>
              </a:spcAft>
            </a:pPr>
            <a:endParaRPr lang="ru-RU" sz="1200" dirty="0" smtClean="0">
              <a:effectLst/>
              <a:latin typeface="+mn-lt"/>
              <a:ea typeface="Calibri"/>
              <a:cs typeface="Times New Roman"/>
            </a:endParaRPr>
          </a:p>
          <a:p>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t>6</a:t>
            </a:fld>
            <a:endParaRPr lang="ru-RU"/>
          </a:p>
        </p:txBody>
      </p:sp>
    </p:spTree>
    <p:extLst>
      <p:ext uri="{BB962C8B-B14F-4D97-AF65-F5344CB8AC3E}">
        <p14:creationId xmlns:p14="http://schemas.microsoft.com/office/powerpoint/2010/main" val="1623877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There are  continuous activity, </a:t>
            </a:r>
            <a:r>
              <a:rPr lang="en-US" dirty="0" err="1" smtClean="0"/>
              <a:t>tracé</a:t>
            </a:r>
            <a:r>
              <a:rPr lang="en-US" dirty="0" smtClean="0"/>
              <a:t> alternant , “delta brushes” (DBs).</a:t>
            </a:r>
            <a:r>
              <a:rPr lang="en-US" baseline="0" dirty="0" smtClean="0"/>
              <a:t> </a:t>
            </a:r>
            <a:r>
              <a:rPr lang="en-US" dirty="0" smtClean="0"/>
              <a:t>Between 37 and 40 weeks CA, the EEG is continuous and similar during awake and active sleep states. During quiet sleep, there is </a:t>
            </a:r>
            <a:r>
              <a:rPr lang="en-US" dirty="0" err="1" smtClean="0"/>
              <a:t>tracé</a:t>
            </a:r>
            <a:r>
              <a:rPr lang="en-US" dirty="0" smtClean="0"/>
              <a:t> alternant with some periods of continuous slow wave sleep. EEG is completely synchronous and reactive to internal or external stimuli. Between CA 40 and 44 weeks, the EEG is continuous during the awake, active sleep and continuous slow wave sleep portion of quiet sleep. EEG is reactive in all states and synchronous. Between CA 44 and 46 weeks, the EEG is continuous in all states. </a:t>
            </a:r>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t>7</a:t>
            </a:fld>
            <a:endParaRPr lang="ru-RU"/>
          </a:p>
        </p:txBody>
      </p:sp>
    </p:spTree>
    <p:extLst>
      <p:ext uri="{BB962C8B-B14F-4D97-AF65-F5344CB8AC3E}">
        <p14:creationId xmlns:p14="http://schemas.microsoft.com/office/powerpoint/2010/main" val="3148068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115000"/>
              </a:lnSpc>
              <a:spcAft>
                <a:spcPts val="1000"/>
              </a:spcAft>
            </a:pPr>
            <a:r>
              <a:rPr lang="en-US" sz="1200" dirty="0" smtClean="0">
                <a:effectLst/>
                <a:latin typeface="+mn-lt"/>
                <a:ea typeface="Calibri"/>
                <a:cs typeface="Times New Roman"/>
              </a:rPr>
              <a:t>Here are three neonatal</a:t>
            </a:r>
            <a:r>
              <a:rPr lang="en-US" sz="1200" baseline="0" dirty="0" smtClean="0">
                <a:effectLst/>
                <a:latin typeface="+mn-lt"/>
                <a:ea typeface="Calibri"/>
                <a:cs typeface="Times New Roman"/>
              </a:rPr>
              <a:t> EEG </a:t>
            </a:r>
            <a:r>
              <a:rPr lang="en-US" sz="1200" dirty="0" smtClean="0">
                <a:effectLst/>
                <a:latin typeface="+mn-lt"/>
                <a:ea typeface="Calibri"/>
                <a:cs typeface="Times New Roman"/>
              </a:rPr>
              <a:t>patterns and sleep spindles</a:t>
            </a:r>
            <a:r>
              <a:rPr lang="en-US" sz="1200" baseline="0" dirty="0" smtClean="0">
                <a:effectLst/>
                <a:latin typeface="+mn-lt"/>
                <a:ea typeface="Calibri"/>
                <a:cs typeface="Times New Roman"/>
              </a:rPr>
              <a:t> – the sleep phenomenon in both older children and adults, which will be described further.</a:t>
            </a:r>
            <a:endParaRPr lang="ru-RU" dirty="0"/>
          </a:p>
        </p:txBody>
      </p:sp>
      <p:sp>
        <p:nvSpPr>
          <p:cNvPr id="4" name="Номер слайда 3"/>
          <p:cNvSpPr>
            <a:spLocks noGrp="1"/>
          </p:cNvSpPr>
          <p:nvPr>
            <p:ph type="sldNum" sz="quarter" idx="10"/>
          </p:nvPr>
        </p:nvSpPr>
        <p:spPr/>
        <p:txBody>
          <a:bodyPr/>
          <a:lstStyle/>
          <a:p>
            <a:fld id="{21A56752-1EDB-494B-B30C-D8D41F0EABD5}" type="slidenum">
              <a:rPr lang="ru-RU" smtClean="0"/>
              <a:t>8</a:t>
            </a:fld>
            <a:endParaRPr lang="ru-RU"/>
          </a:p>
        </p:txBody>
      </p:sp>
    </p:spTree>
    <p:extLst>
      <p:ext uri="{BB962C8B-B14F-4D97-AF65-F5344CB8AC3E}">
        <p14:creationId xmlns:p14="http://schemas.microsoft.com/office/powerpoint/2010/main" val="1786976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Many further maturational changes unfold during the first 3 years of life. This is critical period during which </a:t>
            </a:r>
            <a:r>
              <a:rPr lang="en-US" dirty="0" err="1" smtClean="0"/>
              <a:t>thalamocortical</a:t>
            </a:r>
            <a:r>
              <a:rPr lang="en-US" dirty="0" smtClean="0"/>
              <a:t> brain connections and gray matter of the cerebral cortex develop and mature. Sleep spindles appear for the first time in early infancy. They have a particular morphology, often asynchronous, short, low voltage and infrequent. By 3 months of life, SSs increase in amplitude, duration and density. Fast spindles are predominate until 12 month. Between 13 and 24 months, the activity of fast SSs decreases, they become more synchronous, their “sharpness” disappears. K-complexes and vertex</a:t>
            </a:r>
            <a:r>
              <a:rPr lang="en-US" baseline="0" dirty="0" smtClean="0"/>
              <a:t> </a:t>
            </a:r>
            <a:r>
              <a:rPr lang="en-US" dirty="0" smtClean="0"/>
              <a:t>waves emerge later</a:t>
            </a:r>
            <a:r>
              <a:rPr lang="en-US" baseline="0" dirty="0" smtClean="0"/>
              <a:t> and have blunt configuration. Sharp vertex waves and K-complexes appear by 9-12 month of life. </a:t>
            </a:r>
            <a:endParaRPr lang="en-US" dirty="0"/>
          </a:p>
        </p:txBody>
      </p:sp>
      <p:sp>
        <p:nvSpPr>
          <p:cNvPr id="4" name="Номер слайда 3"/>
          <p:cNvSpPr>
            <a:spLocks noGrp="1"/>
          </p:cNvSpPr>
          <p:nvPr>
            <p:ph type="sldNum" sz="quarter" idx="10"/>
          </p:nvPr>
        </p:nvSpPr>
        <p:spPr/>
        <p:txBody>
          <a:bodyPr/>
          <a:lstStyle/>
          <a:p>
            <a:fld id="{21A56752-1EDB-494B-B30C-D8D41F0EABD5}" type="slidenum">
              <a:rPr lang="ru-RU" smtClean="0">
                <a:solidFill>
                  <a:prstClr val="black"/>
                </a:solidFill>
              </a:rPr>
              <a:pPr/>
              <a:t>9</a:t>
            </a:fld>
            <a:endParaRPr lang="ru-RU">
              <a:solidFill>
                <a:prstClr val="black"/>
              </a:solidFill>
            </a:endParaRPr>
          </a:p>
        </p:txBody>
      </p:sp>
    </p:spTree>
    <p:extLst>
      <p:ext uri="{BB962C8B-B14F-4D97-AF65-F5344CB8AC3E}">
        <p14:creationId xmlns:p14="http://schemas.microsoft.com/office/powerpoint/2010/main" val="1623877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06EC8CC-EA2F-44B4-B602-DF5BB017E5AD}" type="datetimeFigureOut">
              <a:rPr lang="ru-RU" smtClean="0"/>
              <a:t>11.07.2023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243122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06EC8CC-EA2F-44B4-B602-DF5BB017E5AD}" type="datetimeFigureOut">
              <a:rPr lang="ru-RU" smtClean="0"/>
              <a:t>11.07.2023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726758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06EC8CC-EA2F-44B4-B602-DF5BB017E5AD}" type="datetimeFigureOut">
              <a:rPr lang="ru-RU" smtClean="0"/>
              <a:t>11.07.2023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309481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06EC8CC-EA2F-44B4-B602-DF5BB017E5AD}" type="datetimeFigureOut">
              <a:rPr lang="ru-RU" smtClean="0"/>
              <a:t>11.07.2023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997146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06EC8CC-EA2F-44B4-B602-DF5BB017E5AD}" type="datetimeFigureOut">
              <a:rPr lang="ru-RU" smtClean="0"/>
              <a:t>11.07.2023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3693437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06EC8CC-EA2F-44B4-B602-DF5BB017E5AD}" type="datetimeFigureOut">
              <a:rPr lang="ru-RU" smtClean="0"/>
              <a:t>11.07.2023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1467712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06EC8CC-EA2F-44B4-B602-DF5BB017E5AD}" type="datetimeFigureOut">
              <a:rPr lang="ru-RU" smtClean="0"/>
              <a:t>11.07.2023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238034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06EC8CC-EA2F-44B4-B602-DF5BB017E5AD}" type="datetimeFigureOut">
              <a:rPr lang="ru-RU" smtClean="0"/>
              <a:t>11.07.2023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2443431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06EC8CC-EA2F-44B4-B602-DF5BB017E5AD}" type="datetimeFigureOut">
              <a:rPr lang="ru-RU" smtClean="0"/>
              <a:t>11.07.2023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242740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06EC8CC-EA2F-44B4-B602-DF5BB017E5AD}" type="datetimeFigureOut">
              <a:rPr lang="ru-RU" smtClean="0"/>
              <a:t>11.07.2023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1874685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06EC8CC-EA2F-44B4-B602-DF5BB017E5AD}" type="datetimeFigureOut">
              <a:rPr lang="ru-RU" smtClean="0"/>
              <a:t>11.07.2023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186939F-5B5B-4CF7-8941-9EF9645FED35}" type="slidenum">
              <a:rPr lang="ru-RU" smtClean="0"/>
              <a:t>‹#›</a:t>
            </a:fld>
            <a:endParaRPr lang="ru-RU"/>
          </a:p>
        </p:txBody>
      </p:sp>
    </p:spTree>
    <p:extLst>
      <p:ext uri="{BB962C8B-B14F-4D97-AF65-F5344CB8AC3E}">
        <p14:creationId xmlns:p14="http://schemas.microsoft.com/office/powerpoint/2010/main" val="4246591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6EC8CC-EA2F-44B4-B602-DF5BB017E5AD}" type="datetimeFigureOut">
              <a:rPr lang="ru-RU" smtClean="0"/>
              <a:t>11.07.2023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86939F-5B5B-4CF7-8941-9EF9645FED35}" type="slidenum">
              <a:rPr lang="ru-RU" smtClean="0"/>
              <a:t>‹#›</a:t>
            </a:fld>
            <a:endParaRPr lang="ru-RU"/>
          </a:p>
        </p:txBody>
      </p:sp>
    </p:spTree>
    <p:extLst>
      <p:ext uri="{BB962C8B-B14F-4D97-AF65-F5344CB8AC3E}">
        <p14:creationId xmlns:p14="http://schemas.microsoft.com/office/powerpoint/2010/main" val="1514917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292741" y="2468893"/>
            <a:ext cx="8569325" cy="1655763"/>
          </a:xfrm>
          <a:prstGeom prst="rect">
            <a:avLst/>
          </a:prstGeom>
          <a:noFill/>
          <a:ln>
            <a:noFill/>
          </a:ln>
          <a:effectLst>
            <a:outerShdw dist="45791" dir="2021404" algn="ctr" rotWithShape="0">
              <a:schemeClr val="bg2"/>
            </a:outerShdw>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ru-RU" altLang="ru-RU" sz="3600" dirty="0">
                <a:solidFill>
                  <a:srgbClr val="FF0000"/>
                </a:solidFill>
                <a:effectLst>
                  <a:outerShdw blurRad="38100" dist="38100" dir="2700000" algn="tl">
                    <a:srgbClr val="C0C0C0"/>
                  </a:outerShdw>
                </a:effectLst>
                <a:latin typeface="+mj-lt"/>
              </a:rPr>
              <a:t> </a:t>
            </a:r>
            <a:endParaRPr lang="ru-RU" altLang="ru-RU" sz="2800" dirty="0">
              <a:solidFill>
                <a:srgbClr val="FF0000"/>
              </a:solidFill>
              <a:effectLst>
                <a:outerShdw blurRad="38100" dist="38100" dir="2700000" algn="tl">
                  <a:srgbClr val="C0C0C0"/>
                </a:outerShdw>
              </a:effectLst>
              <a:latin typeface="+mj-lt"/>
            </a:endParaRPr>
          </a:p>
        </p:txBody>
      </p:sp>
      <p:sp>
        <p:nvSpPr>
          <p:cNvPr id="3" name="Rectangle 6"/>
          <p:cNvSpPr>
            <a:spLocks noChangeArrowheads="1"/>
          </p:cNvSpPr>
          <p:nvPr/>
        </p:nvSpPr>
        <p:spPr bwMode="auto">
          <a:xfrm>
            <a:off x="3491880" y="4221088"/>
            <a:ext cx="554461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defRPr/>
            </a:pPr>
            <a:r>
              <a:rPr lang="en-US" sz="1600" b="1" i="1" dirty="0" smtClean="0">
                <a:latin typeface="Arial" charset="0"/>
              </a:rPr>
              <a:t>Olga </a:t>
            </a:r>
            <a:r>
              <a:rPr lang="en-US" sz="1600" b="1" i="1" dirty="0" err="1" smtClean="0">
                <a:latin typeface="Arial" charset="0"/>
              </a:rPr>
              <a:t>Berdina</a:t>
            </a:r>
            <a:r>
              <a:rPr lang="en-US" sz="1600" i="1" dirty="0" smtClean="0">
                <a:latin typeface="Arial" charset="0"/>
              </a:rPr>
              <a:t>, PhD</a:t>
            </a:r>
          </a:p>
          <a:p>
            <a:pPr algn="r">
              <a:defRPr/>
            </a:pPr>
            <a:r>
              <a:rPr lang="en-US" sz="1600" i="1" dirty="0">
                <a:latin typeface="Arial" charset="0"/>
              </a:rPr>
              <a:t>Irina </a:t>
            </a:r>
            <a:r>
              <a:rPr lang="en-US" sz="1600" i="1" dirty="0" err="1">
                <a:latin typeface="Arial" charset="0"/>
              </a:rPr>
              <a:t>Madaeva</a:t>
            </a:r>
            <a:r>
              <a:rPr lang="en-US" sz="1600" i="1" dirty="0">
                <a:latin typeface="Arial" charset="0"/>
              </a:rPr>
              <a:t>, PhD, ScD</a:t>
            </a:r>
            <a:r>
              <a:rPr lang="en-US" sz="1600" i="1" dirty="0" smtClean="0">
                <a:latin typeface="Arial" charset="0"/>
              </a:rPr>
              <a:t>,</a:t>
            </a:r>
          </a:p>
          <a:p>
            <a:pPr algn="r">
              <a:defRPr/>
            </a:pPr>
            <a:r>
              <a:rPr lang="en-US" sz="1600" i="1" dirty="0" err="1" smtClean="0">
                <a:latin typeface="Arial" charset="0"/>
              </a:rPr>
              <a:t>Lyubov</a:t>
            </a:r>
            <a:r>
              <a:rPr lang="en-US" sz="1600" i="1" dirty="0" smtClean="0">
                <a:latin typeface="Arial" charset="0"/>
              </a:rPr>
              <a:t> </a:t>
            </a:r>
            <a:r>
              <a:rPr lang="en-US" sz="1600" i="1" dirty="0" err="1">
                <a:latin typeface="Arial" charset="0"/>
              </a:rPr>
              <a:t>Rychkova</a:t>
            </a:r>
            <a:r>
              <a:rPr lang="en-US" sz="1600" i="1" dirty="0">
                <a:latin typeface="Arial" charset="0"/>
              </a:rPr>
              <a:t>, PhD, ScD, RAS Corresponding Member </a:t>
            </a:r>
            <a:endParaRPr lang="en-US" sz="1600" i="1" dirty="0" smtClean="0">
              <a:latin typeface="Arial" charset="0"/>
            </a:endParaRPr>
          </a:p>
          <a:p>
            <a:pPr algn="r">
              <a:defRPr/>
            </a:pPr>
            <a:r>
              <a:rPr lang="en-US" sz="1600" i="1" dirty="0" smtClean="0">
                <a:latin typeface="Arial" charset="0"/>
              </a:rPr>
              <a:t>SC FH HRP</a:t>
            </a:r>
            <a:endParaRPr lang="ru-RU" sz="1600" i="1" dirty="0">
              <a:latin typeface="Arial" charset="0"/>
            </a:endParaRPr>
          </a:p>
        </p:txBody>
      </p:sp>
      <p:sp>
        <p:nvSpPr>
          <p:cNvPr id="4" name="Rectangle 8"/>
          <p:cNvSpPr>
            <a:spLocks noChangeArrowheads="1"/>
          </p:cNvSpPr>
          <p:nvPr/>
        </p:nvSpPr>
        <p:spPr bwMode="auto">
          <a:xfrm>
            <a:off x="2915818" y="6309321"/>
            <a:ext cx="36226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omic Sans MS" pitchFamily="66" charset="0"/>
                <a:cs typeface="Arial" charset="0"/>
              </a:defRPr>
            </a:lvl1pPr>
            <a:lvl2pPr marL="742950" indent="-285750" eaLnBrk="0" hangingPunct="0">
              <a:defRPr>
                <a:solidFill>
                  <a:schemeClr val="tx1"/>
                </a:solidFill>
                <a:latin typeface="Comic Sans MS" pitchFamily="66" charset="0"/>
                <a:cs typeface="Arial" charset="0"/>
              </a:defRPr>
            </a:lvl2pPr>
            <a:lvl3pPr marL="1143000" indent="-228600" eaLnBrk="0" hangingPunct="0">
              <a:defRPr>
                <a:solidFill>
                  <a:schemeClr val="tx1"/>
                </a:solidFill>
                <a:latin typeface="Comic Sans MS" pitchFamily="66" charset="0"/>
                <a:cs typeface="Arial" charset="0"/>
              </a:defRPr>
            </a:lvl3pPr>
            <a:lvl4pPr marL="1600200" indent="-228600" eaLnBrk="0" hangingPunct="0">
              <a:defRPr>
                <a:solidFill>
                  <a:schemeClr val="tx1"/>
                </a:solidFill>
                <a:latin typeface="Comic Sans MS" pitchFamily="66" charset="0"/>
                <a:cs typeface="Arial" charset="0"/>
              </a:defRPr>
            </a:lvl4pPr>
            <a:lvl5pPr marL="2057400" indent="-228600" eaLnBrk="0" hangingPunct="0">
              <a:defRPr>
                <a:solidFill>
                  <a:schemeClr val="tx1"/>
                </a:solidFill>
                <a:latin typeface="Comic Sans MS" pitchFamily="66" charset="0"/>
                <a:cs typeface="Arial" charset="0"/>
              </a:defRPr>
            </a:lvl5pPr>
            <a:lvl6pPr marL="2514600" indent="-228600" eaLnBrk="0" fontAlgn="base" hangingPunct="0">
              <a:spcBef>
                <a:spcPct val="0"/>
              </a:spcBef>
              <a:spcAft>
                <a:spcPct val="0"/>
              </a:spcAft>
              <a:defRPr>
                <a:solidFill>
                  <a:schemeClr val="tx1"/>
                </a:solidFill>
                <a:latin typeface="Comic Sans MS" pitchFamily="66" charset="0"/>
                <a:cs typeface="Arial" charset="0"/>
              </a:defRPr>
            </a:lvl6pPr>
            <a:lvl7pPr marL="2971800" indent="-228600" eaLnBrk="0" fontAlgn="base" hangingPunct="0">
              <a:spcBef>
                <a:spcPct val="0"/>
              </a:spcBef>
              <a:spcAft>
                <a:spcPct val="0"/>
              </a:spcAft>
              <a:defRPr>
                <a:solidFill>
                  <a:schemeClr val="tx1"/>
                </a:solidFill>
                <a:latin typeface="Comic Sans MS" pitchFamily="66" charset="0"/>
                <a:cs typeface="Arial" charset="0"/>
              </a:defRPr>
            </a:lvl7pPr>
            <a:lvl8pPr marL="3429000" indent="-228600" eaLnBrk="0" fontAlgn="base" hangingPunct="0">
              <a:spcBef>
                <a:spcPct val="0"/>
              </a:spcBef>
              <a:spcAft>
                <a:spcPct val="0"/>
              </a:spcAft>
              <a:defRPr>
                <a:solidFill>
                  <a:schemeClr val="tx1"/>
                </a:solidFill>
                <a:latin typeface="Comic Sans MS" pitchFamily="66" charset="0"/>
                <a:cs typeface="Arial" charset="0"/>
              </a:defRPr>
            </a:lvl8pPr>
            <a:lvl9pPr marL="3886200" indent="-228600" eaLnBrk="0" fontAlgn="base" hangingPunct="0">
              <a:spcBef>
                <a:spcPct val="0"/>
              </a:spcBef>
              <a:spcAft>
                <a:spcPct val="0"/>
              </a:spcAft>
              <a:defRPr>
                <a:solidFill>
                  <a:schemeClr val="tx1"/>
                </a:solidFill>
                <a:latin typeface="Comic Sans MS" pitchFamily="66" charset="0"/>
                <a:cs typeface="Arial" charset="0"/>
              </a:defRPr>
            </a:lvl9pPr>
          </a:lstStyle>
          <a:p>
            <a:pPr algn="ctr" eaLnBrk="1" hangingPunct="1"/>
            <a:r>
              <a:rPr lang="en-US" altLang="ru-RU" sz="1400" b="1" dirty="0" smtClean="0">
                <a:latin typeface="Arial" charset="0"/>
              </a:rPr>
              <a:t>Saratov, 10-12 July</a:t>
            </a:r>
            <a:r>
              <a:rPr lang="ru-RU" altLang="ru-RU" sz="1400" b="1" dirty="0" smtClean="0">
                <a:latin typeface="Arial" charset="0"/>
              </a:rPr>
              <a:t> 202</a:t>
            </a:r>
            <a:r>
              <a:rPr lang="en-US" altLang="ru-RU" sz="1400" b="1" dirty="0" smtClean="0">
                <a:latin typeface="Arial" charset="0"/>
              </a:rPr>
              <a:t>3</a:t>
            </a:r>
            <a:endParaRPr lang="ru-RU" altLang="ru-RU" sz="1400" b="1" dirty="0">
              <a:latin typeface="Arial" charset="0"/>
            </a:endParaRPr>
          </a:p>
        </p:txBody>
      </p:sp>
      <p:sp>
        <p:nvSpPr>
          <p:cNvPr id="6" name="Прямоугольник 5"/>
          <p:cNvSpPr/>
          <p:nvPr/>
        </p:nvSpPr>
        <p:spPr>
          <a:xfrm>
            <a:off x="1380800" y="1198493"/>
            <a:ext cx="6354640" cy="646331"/>
          </a:xfrm>
          <a:prstGeom prst="rect">
            <a:avLst/>
          </a:prstGeom>
        </p:spPr>
        <p:txBody>
          <a:bodyPr wrap="square">
            <a:spAutoFit/>
          </a:bodyPr>
          <a:lstStyle/>
          <a:p>
            <a:pPr algn="ctr"/>
            <a:r>
              <a:rPr lang="en-US" altLang="ru-RU" dirty="0" smtClean="0">
                <a:latin typeface="+mj-lt"/>
              </a:rPr>
              <a:t>Summer School: </a:t>
            </a:r>
          </a:p>
          <a:p>
            <a:pPr algn="ctr"/>
            <a:r>
              <a:rPr lang="ru-RU" altLang="ru-RU" b="1" i="1" dirty="0" smtClean="0">
                <a:latin typeface="+mj-lt"/>
              </a:rPr>
              <a:t>«</a:t>
            </a:r>
            <a:r>
              <a:rPr lang="en-US" altLang="ru-RU" b="1" i="1" dirty="0" smtClean="0">
                <a:latin typeface="+mj-lt"/>
              </a:rPr>
              <a:t>Neuro-Sleep as a Complex System</a:t>
            </a:r>
            <a:r>
              <a:rPr lang="ru-RU" altLang="ru-RU" b="1" i="1" dirty="0" smtClean="0">
                <a:latin typeface="+mj-lt"/>
              </a:rPr>
              <a:t>»</a:t>
            </a:r>
            <a:endParaRPr lang="ru-RU" altLang="ru-RU" b="1" i="1" dirty="0">
              <a:latin typeface="+mj-lt"/>
            </a:endParaRPr>
          </a:p>
        </p:txBody>
      </p:sp>
      <p:sp>
        <p:nvSpPr>
          <p:cNvPr id="8" name="Прямоугольник 7"/>
          <p:cNvSpPr/>
          <p:nvPr/>
        </p:nvSpPr>
        <p:spPr>
          <a:xfrm>
            <a:off x="639803" y="2505485"/>
            <a:ext cx="7920880" cy="954107"/>
          </a:xfrm>
          <a:prstGeom prst="rect">
            <a:avLst/>
          </a:prstGeom>
        </p:spPr>
        <p:txBody>
          <a:bodyPr wrap="square">
            <a:spAutoFit/>
          </a:bodyPr>
          <a:lstStyle/>
          <a:p>
            <a:pPr algn="ctr"/>
            <a:r>
              <a:rPr lang="en-US" altLang="ru-RU" sz="2800" dirty="0" smtClean="0">
                <a:solidFill>
                  <a:srgbClr val="FF0000"/>
                </a:solidFill>
                <a:effectLst>
                  <a:outerShdw blurRad="38100" dist="38100" dir="2700000" algn="tl">
                    <a:srgbClr val="C0C0C0"/>
                  </a:outerShdw>
                </a:effectLst>
              </a:rPr>
              <a:t>SLEEP EEG PATTERN IN CHILDHOOD: </a:t>
            </a:r>
          </a:p>
          <a:p>
            <a:pPr algn="ctr"/>
            <a:r>
              <a:rPr lang="en-US" altLang="ru-RU" sz="2800" dirty="0" smtClean="0">
                <a:solidFill>
                  <a:srgbClr val="FF0000"/>
                </a:solidFill>
                <a:effectLst>
                  <a:outerShdw blurRad="38100" dist="38100" dir="2700000" algn="tl">
                    <a:srgbClr val="C0C0C0"/>
                  </a:outerShdw>
                </a:effectLst>
              </a:rPr>
              <a:t>FROM NEWBORN TO ADOLESCENT</a:t>
            </a:r>
            <a:endParaRPr lang="ru-RU" altLang="ru-RU" sz="2800" dirty="0">
              <a:solidFill>
                <a:srgbClr val="FF0000"/>
              </a:solidFill>
              <a:effectLst>
                <a:outerShdw blurRad="38100" dist="38100" dir="2700000" algn="tl">
                  <a:srgbClr val="C0C0C0"/>
                </a:outerShdw>
              </a:effectLst>
            </a:endParaRPr>
          </a:p>
        </p:txBody>
      </p:sp>
      <p:pic>
        <p:nvPicPr>
          <p:cNvPr id="9" name="Рисунок 8"/>
          <p:cNvPicPr>
            <a:picLocks noChangeAspect="1"/>
          </p:cNvPicPr>
          <p:nvPr/>
        </p:nvPicPr>
        <p:blipFill>
          <a:blip r:embed="rId3"/>
          <a:stretch>
            <a:fillRect/>
          </a:stretch>
        </p:blipFill>
        <p:spPr>
          <a:xfrm>
            <a:off x="1816264" y="17192"/>
            <a:ext cx="5447743" cy="1008112"/>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09359"/>
            <a:ext cx="1907704" cy="2024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46280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
          <p:cNvSpPr txBox="1">
            <a:spLocks/>
          </p:cNvSpPr>
          <p:nvPr/>
        </p:nvSpPr>
        <p:spPr>
          <a:xfrm>
            <a:off x="853108" y="836712"/>
            <a:ext cx="7391300" cy="782563"/>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a:solidFill>
                  <a:srgbClr val="FF0000"/>
                </a:solidFill>
              </a:rPr>
              <a:t>T</a:t>
            </a:r>
            <a:r>
              <a:rPr lang="en-US" sz="3200" b="1" i="1" dirty="0" smtClean="0">
                <a:solidFill>
                  <a:srgbClr val="FF0000"/>
                </a:solidFill>
              </a:rPr>
              <a:t>he </a:t>
            </a:r>
            <a:r>
              <a:rPr lang="en-US" sz="3200" b="1" i="1" dirty="0">
                <a:solidFill>
                  <a:srgbClr val="FF0000"/>
                </a:solidFill>
              </a:rPr>
              <a:t>C</a:t>
            </a:r>
            <a:r>
              <a:rPr lang="en-US" sz="3200" b="1" i="1" dirty="0" smtClean="0">
                <a:solidFill>
                  <a:srgbClr val="FF0000"/>
                </a:solidFill>
              </a:rPr>
              <a:t>hild is Maturing and Sleep EEG </a:t>
            </a:r>
            <a:r>
              <a:rPr lang="ru-RU" sz="3200" b="1" i="1" dirty="0" smtClean="0">
                <a:solidFill>
                  <a:srgbClr val="FF0000"/>
                </a:solidFill>
              </a:rPr>
              <a:t>«</a:t>
            </a:r>
            <a:r>
              <a:rPr lang="en-US" sz="3200" b="1" i="1" dirty="0">
                <a:solidFill>
                  <a:srgbClr val="FF0000"/>
                </a:solidFill>
              </a:rPr>
              <a:t>D</a:t>
            </a:r>
            <a:r>
              <a:rPr lang="en-US" sz="3200" b="1" i="1" dirty="0" smtClean="0">
                <a:solidFill>
                  <a:srgbClr val="FF0000"/>
                </a:solidFill>
              </a:rPr>
              <a:t>oing </a:t>
            </a:r>
            <a:r>
              <a:rPr lang="en-US" sz="3200" b="1" i="1" dirty="0">
                <a:solidFill>
                  <a:srgbClr val="FF0000"/>
                </a:solidFill>
              </a:rPr>
              <a:t>T</a:t>
            </a:r>
            <a:r>
              <a:rPr lang="en-US" sz="3200" b="1" i="1" dirty="0" smtClean="0">
                <a:solidFill>
                  <a:srgbClr val="FF0000"/>
                </a:solidFill>
              </a:rPr>
              <a:t>oo</a:t>
            </a:r>
            <a:r>
              <a:rPr lang="ru-RU" sz="3200" b="1" i="1" dirty="0" smtClean="0">
                <a:solidFill>
                  <a:srgbClr val="FF0000"/>
                </a:solidFill>
              </a:rPr>
              <a:t>»</a:t>
            </a:r>
            <a:endParaRPr lang="ru-RU" sz="1400" dirty="0">
              <a:solidFill>
                <a:prstClr val="black"/>
              </a:solidFill>
              <a:latin typeface="Times New Roman"/>
              <a:ea typeface="Times New Roman"/>
            </a:endParaRPr>
          </a:p>
        </p:txBody>
      </p:sp>
      <p:pic>
        <p:nvPicPr>
          <p:cNvPr id="14" name="Рисунок 13"/>
          <p:cNvPicPr>
            <a:picLocks noChangeAspect="1"/>
          </p:cNvPicPr>
          <p:nvPr/>
        </p:nvPicPr>
        <p:blipFill>
          <a:blip r:embed="rId3"/>
          <a:stretch>
            <a:fillRect/>
          </a:stretch>
        </p:blipFill>
        <p:spPr>
          <a:xfrm>
            <a:off x="1816264" y="17192"/>
            <a:ext cx="5447743" cy="1008112"/>
          </a:xfrm>
          <a:prstGeom prst="rect">
            <a:avLst/>
          </a:prstGeom>
        </p:spPr>
      </p:pic>
      <p:sp>
        <p:nvSpPr>
          <p:cNvPr id="16" name="Прямоугольник 15"/>
          <p:cNvSpPr/>
          <p:nvPr/>
        </p:nvSpPr>
        <p:spPr>
          <a:xfrm>
            <a:off x="287524" y="1484784"/>
            <a:ext cx="8568952" cy="1323439"/>
          </a:xfrm>
          <a:prstGeom prst="rect">
            <a:avLst/>
          </a:prstGeom>
        </p:spPr>
        <p:txBody>
          <a:bodyPr wrap="square">
            <a:spAutoFit/>
          </a:bodyPr>
          <a:lstStyle/>
          <a:p>
            <a:pPr algn="ctr"/>
            <a:r>
              <a:rPr lang="en-US" sz="2000" dirty="0" smtClean="0">
                <a:solidFill>
                  <a:prstClr val="black"/>
                </a:solidFill>
              </a:rPr>
              <a:t>Between </a:t>
            </a:r>
            <a:r>
              <a:rPr lang="en-US" sz="2000" dirty="0">
                <a:solidFill>
                  <a:prstClr val="black"/>
                </a:solidFill>
              </a:rPr>
              <a:t>3 and 5 years of age </a:t>
            </a:r>
            <a:r>
              <a:rPr lang="en-US" sz="2000" dirty="0" smtClean="0">
                <a:solidFill>
                  <a:prstClr val="black"/>
                </a:solidFill>
              </a:rPr>
              <a:t>positive </a:t>
            </a:r>
            <a:r>
              <a:rPr lang="en-US" sz="2000" dirty="0">
                <a:solidFill>
                  <a:prstClr val="black"/>
                </a:solidFill>
              </a:rPr>
              <a:t>occipital sharp transients of sleep (POSTS) </a:t>
            </a:r>
            <a:r>
              <a:rPr lang="en-US" sz="2000" dirty="0" smtClean="0">
                <a:solidFill>
                  <a:prstClr val="black"/>
                </a:solidFill>
              </a:rPr>
              <a:t>appear (NREM 1-2). They </a:t>
            </a:r>
            <a:r>
              <a:rPr lang="en-US" sz="2000" dirty="0">
                <a:solidFill>
                  <a:prstClr val="black"/>
                </a:solidFill>
              </a:rPr>
              <a:t>become more frequent from 6 to 12 years of age. </a:t>
            </a:r>
          </a:p>
          <a:p>
            <a:pPr algn="ctr"/>
            <a:endParaRPr lang="en-US" sz="2000" dirty="0">
              <a:solidFill>
                <a:prstClr val="black"/>
              </a:solidFill>
            </a:endParaRPr>
          </a:p>
          <a:p>
            <a:pPr algn="ctr"/>
            <a:endParaRPr lang="en-US" sz="2000" dirty="0">
              <a:solidFill>
                <a:prstClr val="black"/>
              </a:solidFill>
            </a:endParaRPr>
          </a:p>
        </p:txBody>
      </p:sp>
      <p:sp>
        <p:nvSpPr>
          <p:cNvPr id="2" name="Прямоугольник 1"/>
          <p:cNvSpPr/>
          <p:nvPr/>
        </p:nvSpPr>
        <p:spPr>
          <a:xfrm>
            <a:off x="417677" y="4149080"/>
            <a:ext cx="8244916" cy="707886"/>
          </a:xfrm>
          <a:prstGeom prst="rect">
            <a:avLst/>
          </a:prstGeom>
        </p:spPr>
        <p:txBody>
          <a:bodyPr wrap="square">
            <a:spAutoFit/>
          </a:bodyPr>
          <a:lstStyle/>
          <a:p>
            <a:pPr lvl="0" algn="ctr"/>
            <a:r>
              <a:rPr lang="en-US" sz="2000" dirty="0">
                <a:solidFill>
                  <a:prstClr val="black"/>
                </a:solidFill>
              </a:rPr>
              <a:t>Common NREM sleep features including V-waves, K-complexes, and SSs become fully developed in school-aged children.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677" y="4818866"/>
            <a:ext cx="8244916" cy="1834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677" y="2205039"/>
            <a:ext cx="8244916" cy="1944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812360" y="4856966"/>
            <a:ext cx="319318" cy="261610"/>
          </a:xfrm>
          <a:prstGeom prst="rect">
            <a:avLst/>
          </a:prstGeom>
          <a:noFill/>
        </p:spPr>
        <p:txBody>
          <a:bodyPr wrap="none" rtlCol="0">
            <a:spAutoFit/>
          </a:bodyPr>
          <a:lstStyle/>
          <a:p>
            <a:r>
              <a:rPr lang="en-US" sz="1100" b="1" dirty="0" smtClean="0"/>
              <a:t>SS</a:t>
            </a:r>
            <a:endParaRPr lang="ru-RU" sz="1100" b="1" dirty="0"/>
          </a:p>
        </p:txBody>
      </p:sp>
      <p:sp>
        <p:nvSpPr>
          <p:cNvPr id="3" name="Прямоугольник 2"/>
          <p:cNvSpPr/>
          <p:nvPr/>
        </p:nvSpPr>
        <p:spPr>
          <a:xfrm>
            <a:off x="7160113" y="5301208"/>
            <a:ext cx="744114" cy="246221"/>
          </a:xfrm>
          <a:prstGeom prst="rect">
            <a:avLst/>
          </a:prstGeom>
        </p:spPr>
        <p:txBody>
          <a:bodyPr wrap="none">
            <a:spAutoFit/>
          </a:bodyPr>
          <a:lstStyle/>
          <a:p>
            <a:r>
              <a:rPr lang="en-US" sz="1000" b="1" dirty="0" smtClean="0"/>
              <a:t>K-complex</a:t>
            </a:r>
            <a:endParaRPr lang="ru-RU" sz="1000" b="1" dirty="0"/>
          </a:p>
        </p:txBody>
      </p:sp>
      <p:sp>
        <p:nvSpPr>
          <p:cNvPr id="11" name="Прямоугольник 10"/>
          <p:cNvSpPr/>
          <p:nvPr/>
        </p:nvSpPr>
        <p:spPr>
          <a:xfrm>
            <a:off x="7466036" y="6651030"/>
            <a:ext cx="1710233" cy="215444"/>
          </a:xfrm>
          <a:prstGeom prst="rect">
            <a:avLst/>
          </a:prstGeom>
        </p:spPr>
        <p:txBody>
          <a:bodyPr wrap="square">
            <a:spAutoFit/>
          </a:bodyPr>
          <a:lstStyle/>
          <a:p>
            <a:pPr algn="r"/>
            <a:r>
              <a:rPr lang="en-US" sz="800" i="1" dirty="0" smtClean="0"/>
              <a:t>Sokoloff G et al. </a:t>
            </a:r>
            <a:r>
              <a:rPr lang="en-US" sz="800" i="1" dirty="0" err="1" smtClean="0"/>
              <a:t>Curr</a:t>
            </a:r>
            <a:r>
              <a:rPr lang="en-US" sz="800" i="1" dirty="0" smtClean="0"/>
              <a:t> </a:t>
            </a:r>
            <a:r>
              <a:rPr lang="en-US" sz="800" i="1" dirty="0"/>
              <a:t>Biol. 2021 </a:t>
            </a:r>
            <a:endParaRPr lang="ru-RU" sz="800" i="1" dirty="0"/>
          </a:p>
        </p:txBody>
      </p:sp>
    </p:spTree>
    <p:extLst>
      <p:ext uri="{BB962C8B-B14F-4D97-AF65-F5344CB8AC3E}">
        <p14:creationId xmlns:p14="http://schemas.microsoft.com/office/powerpoint/2010/main" val="5336871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p:nvPr/>
        </p:nvGrpSpPr>
        <p:grpSpPr>
          <a:xfrm>
            <a:off x="3419872" y="4035605"/>
            <a:ext cx="3240360" cy="2606972"/>
            <a:chOff x="3419872" y="4035605"/>
            <a:chExt cx="3240360" cy="2606972"/>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4035605"/>
              <a:ext cx="3240360" cy="2606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5106523" y="6477719"/>
              <a:ext cx="473589" cy="164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2" name="Заголовок 1"/>
          <p:cNvSpPr txBox="1">
            <a:spLocks/>
          </p:cNvSpPr>
          <p:nvPr/>
        </p:nvSpPr>
        <p:spPr>
          <a:xfrm>
            <a:off x="318939" y="836712"/>
            <a:ext cx="8645549" cy="782563"/>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smtClean="0">
                <a:solidFill>
                  <a:srgbClr val="FF0000"/>
                </a:solidFill>
              </a:rPr>
              <a:t>Sleep Spindles’ Maturation Trajectory </a:t>
            </a:r>
            <a:r>
              <a:rPr lang="en-US" sz="3200" b="1" i="1" dirty="0">
                <a:solidFill>
                  <a:srgbClr val="FF0000"/>
                </a:solidFill>
              </a:rPr>
              <a:t>A</a:t>
            </a:r>
            <a:r>
              <a:rPr lang="en-US" sz="3200" b="1" i="1" dirty="0" smtClean="0">
                <a:solidFill>
                  <a:srgbClr val="FF0000"/>
                </a:solidFill>
              </a:rPr>
              <a:t>cross Childhood</a:t>
            </a:r>
          </a:p>
        </p:txBody>
      </p:sp>
      <p:pic>
        <p:nvPicPr>
          <p:cNvPr id="14" name="Рисунок 13"/>
          <p:cNvPicPr>
            <a:picLocks noChangeAspect="1"/>
          </p:cNvPicPr>
          <p:nvPr/>
        </p:nvPicPr>
        <p:blipFill>
          <a:blip r:embed="rId4"/>
          <a:stretch>
            <a:fillRect/>
          </a:stretch>
        </p:blipFill>
        <p:spPr>
          <a:xfrm>
            <a:off x="1816264" y="17192"/>
            <a:ext cx="5447743" cy="1008112"/>
          </a:xfrm>
          <a:prstGeom prst="rect">
            <a:avLst/>
          </a:prstGeom>
        </p:spPr>
      </p:pic>
      <p:sp>
        <p:nvSpPr>
          <p:cNvPr id="4" name="Прямоугольник 3"/>
          <p:cNvSpPr/>
          <p:nvPr/>
        </p:nvSpPr>
        <p:spPr>
          <a:xfrm>
            <a:off x="-170254" y="1484784"/>
            <a:ext cx="3518118" cy="5355312"/>
          </a:xfrm>
          <a:prstGeom prst="rect">
            <a:avLst/>
          </a:prstGeom>
        </p:spPr>
        <p:txBody>
          <a:bodyPr wrap="square">
            <a:spAutoFit/>
          </a:bodyPr>
          <a:lstStyle/>
          <a:p>
            <a:pPr marL="285750" indent="-285750" algn="ctr">
              <a:buFont typeface="Wingdings" panose="05000000000000000000" pitchFamily="2" charset="2"/>
              <a:buChar char="ü"/>
            </a:pPr>
            <a:r>
              <a:rPr lang="en-US" dirty="0">
                <a:solidFill>
                  <a:prstClr val="black"/>
                </a:solidFill>
              </a:rPr>
              <a:t>In younger children (</a:t>
            </a:r>
            <a:r>
              <a:rPr lang="en-US" b="1" dirty="0">
                <a:solidFill>
                  <a:srgbClr val="FF0000"/>
                </a:solidFill>
              </a:rPr>
              <a:t>3-6 years</a:t>
            </a:r>
            <a:r>
              <a:rPr lang="en-US" dirty="0">
                <a:solidFill>
                  <a:prstClr val="black"/>
                </a:solidFill>
              </a:rPr>
              <a:t>), </a:t>
            </a:r>
            <a:r>
              <a:rPr lang="en-US" b="1" dirty="0">
                <a:solidFill>
                  <a:prstClr val="black"/>
                </a:solidFill>
              </a:rPr>
              <a:t>frontal SSs </a:t>
            </a:r>
            <a:r>
              <a:rPr lang="en-US" dirty="0">
                <a:solidFill>
                  <a:prstClr val="black"/>
                </a:solidFill>
              </a:rPr>
              <a:t>are </a:t>
            </a:r>
            <a:r>
              <a:rPr lang="en-US" b="1" dirty="0">
                <a:solidFill>
                  <a:prstClr val="black"/>
                </a:solidFill>
              </a:rPr>
              <a:t>low-frequency </a:t>
            </a:r>
            <a:r>
              <a:rPr lang="en-US" dirty="0">
                <a:solidFill>
                  <a:prstClr val="black"/>
                </a:solidFill>
              </a:rPr>
              <a:t>(</a:t>
            </a:r>
            <a:r>
              <a:rPr lang="en-US" i="1" dirty="0">
                <a:solidFill>
                  <a:prstClr val="black"/>
                </a:solidFill>
              </a:rPr>
              <a:t>11-12 Hz</a:t>
            </a:r>
            <a:r>
              <a:rPr lang="en-US" dirty="0">
                <a:solidFill>
                  <a:prstClr val="black"/>
                </a:solidFill>
              </a:rPr>
              <a:t>) and more </a:t>
            </a:r>
            <a:r>
              <a:rPr lang="en-US" b="1" i="1" dirty="0">
                <a:solidFill>
                  <a:prstClr val="black"/>
                </a:solidFill>
              </a:rPr>
              <a:t>prominent</a:t>
            </a:r>
            <a:r>
              <a:rPr lang="en-US" b="1" dirty="0">
                <a:solidFill>
                  <a:prstClr val="black"/>
                </a:solidFill>
              </a:rPr>
              <a:t> </a:t>
            </a:r>
            <a:r>
              <a:rPr lang="en-US" dirty="0">
                <a:solidFill>
                  <a:prstClr val="black"/>
                </a:solidFill>
              </a:rPr>
              <a:t>than </a:t>
            </a:r>
            <a:r>
              <a:rPr lang="en-US" b="1" dirty="0">
                <a:solidFill>
                  <a:prstClr val="black"/>
                </a:solidFill>
              </a:rPr>
              <a:t>centroparietal SSs</a:t>
            </a:r>
            <a:r>
              <a:rPr lang="en-US" dirty="0" smtClean="0">
                <a:solidFill>
                  <a:prstClr val="black"/>
                </a:solidFill>
              </a:rPr>
              <a:t>;</a:t>
            </a:r>
          </a:p>
          <a:p>
            <a:pPr marL="285750" indent="-285750" algn="ctr">
              <a:buFont typeface="Wingdings" panose="05000000000000000000" pitchFamily="2" charset="2"/>
              <a:buChar char="ü"/>
            </a:pPr>
            <a:r>
              <a:rPr lang="en-US" dirty="0" smtClean="0">
                <a:solidFill>
                  <a:prstClr val="black"/>
                </a:solidFill>
              </a:rPr>
              <a:t>During </a:t>
            </a:r>
            <a:r>
              <a:rPr lang="en-US" dirty="0">
                <a:solidFill>
                  <a:prstClr val="black"/>
                </a:solidFill>
              </a:rPr>
              <a:t>the </a:t>
            </a:r>
            <a:r>
              <a:rPr lang="en-US" b="1" dirty="0">
                <a:solidFill>
                  <a:srgbClr val="FF0000"/>
                </a:solidFill>
              </a:rPr>
              <a:t>first decade </a:t>
            </a:r>
            <a:r>
              <a:rPr lang="en-US" dirty="0">
                <a:solidFill>
                  <a:prstClr val="black"/>
                </a:solidFill>
              </a:rPr>
              <a:t>of life, </a:t>
            </a:r>
            <a:r>
              <a:rPr lang="en-US" b="1" dirty="0" err="1" smtClean="0">
                <a:solidFill>
                  <a:prstClr val="black"/>
                </a:solidFill>
              </a:rPr>
              <a:t>centrolparietal</a:t>
            </a:r>
            <a:r>
              <a:rPr lang="en-US" b="1" dirty="0" smtClean="0">
                <a:solidFill>
                  <a:prstClr val="black"/>
                </a:solidFill>
              </a:rPr>
              <a:t> </a:t>
            </a:r>
            <a:r>
              <a:rPr lang="en-US" b="1" dirty="0">
                <a:solidFill>
                  <a:prstClr val="black"/>
                </a:solidFill>
              </a:rPr>
              <a:t>SSs</a:t>
            </a:r>
            <a:r>
              <a:rPr lang="en-US" dirty="0">
                <a:solidFill>
                  <a:prstClr val="black"/>
                </a:solidFill>
              </a:rPr>
              <a:t> are also in relatively </a:t>
            </a:r>
            <a:r>
              <a:rPr lang="en-US" b="1" dirty="0">
                <a:solidFill>
                  <a:prstClr val="black"/>
                </a:solidFill>
              </a:rPr>
              <a:t>low frequency </a:t>
            </a:r>
            <a:r>
              <a:rPr lang="en-US" dirty="0">
                <a:solidFill>
                  <a:prstClr val="black"/>
                </a:solidFill>
              </a:rPr>
              <a:t>range (</a:t>
            </a:r>
            <a:r>
              <a:rPr lang="en-US" i="1" dirty="0">
                <a:solidFill>
                  <a:prstClr val="black"/>
                </a:solidFill>
              </a:rPr>
              <a:t>12.5-13.5 Hz</a:t>
            </a:r>
            <a:r>
              <a:rPr lang="en-US" dirty="0" smtClean="0">
                <a:solidFill>
                  <a:prstClr val="black"/>
                </a:solidFill>
              </a:rPr>
              <a:t>);</a:t>
            </a:r>
          </a:p>
          <a:p>
            <a:pPr marL="285750" indent="-285750" algn="ctr">
              <a:buFont typeface="Wingdings" panose="05000000000000000000" pitchFamily="2" charset="2"/>
              <a:buChar char="ü"/>
            </a:pPr>
            <a:r>
              <a:rPr lang="en-US" dirty="0" smtClean="0">
                <a:solidFill>
                  <a:prstClr val="black"/>
                </a:solidFill>
              </a:rPr>
              <a:t>From early adolescence (</a:t>
            </a:r>
            <a:r>
              <a:rPr lang="en-US" dirty="0" smtClean="0"/>
              <a:t>about</a:t>
            </a:r>
            <a:r>
              <a:rPr lang="en-US" b="1" dirty="0" smtClean="0">
                <a:solidFill>
                  <a:srgbClr val="FF0000"/>
                </a:solidFill>
              </a:rPr>
              <a:t> 13 years</a:t>
            </a:r>
            <a:r>
              <a:rPr lang="en-US" dirty="0" smtClean="0">
                <a:solidFill>
                  <a:prstClr val="black"/>
                </a:solidFill>
              </a:rPr>
              <a:t>) the </a:t>
            </a:r>
            <a:r>
              <a:rPr lang="en-US" b="1" dirty="0">
                <a:solidFill>
                  <a:prstClr val="black"/>
                </a:solidFill>
              </a:rPr>
              <a:t>low-range centroparietal </a:t>
            </a:r>
            <a:r>
              <a:rPr lang="en-US" b="1" dirty="0" smtClean="0">
                <a:solidFill>
                  <a:prstClr val="black"/>
                </a:solidFill>
              </a:rPr>
              <a:t>SSs </a:t>
            </a:r>
            <a:r>
              <a:rPr lang="en-US" dirty="0" smtClean="0">
                <a:solidFill>
                  <a:prstClr val="black"/>
                </a:solidFill>
              </a:rPr>
              <a:t>(</a:t>
            </a:r>
            <a:r>
              <a:rPr lang="en-US" i="1" dirty="0">
                <a:solidFill>
                  <a:prstClr val="black"/>
                </a:solidFill>
              </a:rPr>
              <a:t>≤</a:t>
            </a:r>
            <a:r>
              <a:rPr lang="en-US" i="1" dirty="0" smtClean="0">
                <a:solidFill>
                  <a:prstClr val="black"/>
                </a:solidFill>
              </a:rPr>
              <a:t>13.0 </a:t>
            </a:r>
            <a:r>
              <a:rPr lang="en-US" i="1" dirty="0">
                <a:solidFill>
                  <a:prstClr val="black"/>
                </a:solidFill>
              </a:rPr>
              <a:t>H</a:t>
            </a:r>
            <a:r>
              <a:rPr lang="en-US" dirty="0">
                <a:solidFill>
                  <a:prstClr val="black"/>
                </a:solidFill>
              </a:rPr>
              <a:t>z) gradually </a:t>
            </a:r>
            <a:r>
              <a:rPr lang="en-US" b="1" dirty="0" smtClean="0">
                <a:solidFill>
                  <a:prstClr val="black"/>
                </a:solidFill>
              </a:rPr>
              <a:t>disappear</a:t>
            </a:r>
            <a:r>
              <a:rPr lang="en-US" dirty="0" smtClean="0">
                <a:solidFill>
                  <a:prstClr val="black"/>
                </a:solidFill>
              </a:rPr>
              <a:t>, and the </a:t>
            </a:r>
            <a:r>
              <a:rPr lang="en-US" dirty="0">
                <a:solidFill>
                  <a:prstClr val="black"/>
                </a:solidFill>
              </a:rPr>
              <a:t>frequency range </a:t>
            </a:r>
            <a:r>
              <a:rPr lang="en-US" b="1" dirty="0" smtClean="0">
                <a:solidFill>
                  <a:prstClr val="black"/>
                </a:solidFill>
              </a:rPr>
              <a:t>is </a:t>
            </a:r>
            <a:r>
              <a:rPr lang="en-US" b="1" i="1" dirty="0">
                <a:solidFill>
                  <a:prstClr val="black"/>
                </a:solidFill>
              </a:rPr>
              <a:t>13.5 - 14.5 </a:t>
            </a:r>
            <a:r>
              <a:rPr lang="en-US" b="1" i="1" dirty="0" smtClean="0">
                <a:solidFill>
                  <a:prstClr val="black"/>
                </a:solidFill>
              </a:rPr>
              <a:t>Hz </a:t>
            </a:r>
            <a:r>
              <a:rPr lang="en-US" dirty="0" smtClean="0">
                <a:solidFill>
                  <a:prstClr val="black"/>
                </a:solidFill>
              </a:rPr>
              <a:t>by </a:t>
            </a:r>
            <a:r>
              <a:rPr lang="en-US" b="1" dirty="0" smtClean="0">
                <a:solidFill>
                  <a:srgbClr val="FF0000"/>
                </a:solidFill>
              </a:rPr>
              <a:t>18 years</a:t>
            </a:r>
            <a:r>
              <a:rPr lang="en-US" dirty="0" smtClean="0">
                <a:solidFill>
                  <a:prstClr val="black"/>
                </a:solidFill>
              </a:rPr>
              <a:t>. The </a:t>
            </a:r>
            <a:r>
              <a:rPr lang="en-US" b="1" dirty="0">
                <a:solidFill>
                  <a:prstClr val="black"/>
                </a:solidFill>
              </a:rPr>
              <a:t>frontal </a:t>
            </a:r>
            <a:r>
              <a:rPr lang="en-US" b="1" dirty="0" smtClean="0">
                <a:solidFill>
                  <a:prstClr val="black"/>
                </a:solidFill>
              </a:rPr>
              <a:t>SSs </a:t>
            </a:r>
            <a:r>
              <a:rPr lang="en-US" dirty="0" smtClean="0">
                <a:solidFill>
                  <a:prstClr val="black"/>
                </a:solidFill>
              </a:rPr>
              <a:t>shift from </a:t>
            </a:r>
            <a:r>
              <a:rPr lang="en-US" b="1" i="1" dirty="0">
                <a:solidFill>
                  <a:prstClr val="black"/>
                </a:solidFill>
              </a:rPr>
              <a:t>11.0 - 12.0 </a:t>
            </a:r>
            <a:r>
              <a:rPr lang="en-US" b="1" i="1" dirty="0" smtClean="0">
                <a:solidFill>
                  <a:prstClr val="black"/>
                </a:solidFill>
              </a:rPr>
              <a:t>Hz </a:t>
            </a:r>
            <a:r>
              <a:rPr lang="en-US" b="1" i="1" dirty="0">
                <a:solidFill>
                  <a:prstClr val="black"/>
                </a:solidFill>
              </a:rPr>
              <a:t>to </a:t>
            </a:r>
            <a:r>
              <a:rPr lang="en-US" b="1" i="1" dirty="0" smtClean="0">
                <a:solidFill>
                  <a:prstClr val="black"/>
                </a:solidFill>
              </a:rPr>
              <a:t>12.0 </a:t>
            </a:r>
            <a:r>
              <a:rPr lang="en-US" b="1" i="1" dirty="0">
                <a:solidFill>
                  <a:prstClr val="black"/>
                </a:solidFill>
              </a:rPr>
              <a:t>- </a:t>
            </a:r>
            <a:r>
              <a:rPr lang="en-US" b="1" i="1" dirty="0" smtClean="0">
                <a:solidFill>
                  <a:prstClr val="black"/>
                </a:solidFill>
              </a:rPr>
              <a:t>14 Hz;</a:t>
            </a:r>
          </a:p>
          <a:p>
            <a:pPr marL="285750" indent="-285750" algn="ctr">
              <a:buFont typeface="Wingdings" panose="05000000000000000000" pitchFamily="2" charset="2"/>
              <a:buChar char="ü"/>
            </a:pPr>
            <a:r>
              <a:rPr lang="en-US" dirty="0" smtClean="0">
                <a:solidFill>
                  <a:prstClr val="black"/>
                </a:solidFill>
              </a:rPr>
              <a:t>From </a:t>
            </a:r>
            <a:r>
              <a:rPr lang="en-US" b="1" dirty="0">
                <a:solidFill>
                  <a:srgbClr val="FF0000"/>
                </a:solidFill>
              </a:rPr>
              <a:t>4 to 16 years </a:t>
            </a:r>
            <a:r>
              <a:rPr lang="en-US" b="1" dirty="0" smtClean="0">
                <a:solidFill>
                  <a:prstClr val="black"/>
                </a:solidFill>
              </a:rPr>
              <a:t>SSs density </a:t>
            </a:r>
            <a:r>
              <a:rPr lang="en-US" dirty="0" smtClean="0">
                <a:solidFill>
                  <a:prstClr val="black"/>
                </a:solidFill>
              </a:rPr>
              <a:t>progressively </a:t>
            </a:r>
            <a:r>
              <a:rPr lang="en-US" b="1" dirty="0">
                <a:solidFill>
                  <a:prstClr val="black"/>
                </a:solidFill>
              </a:rPr>
              <a:t>increases, </a:t>
            </a:r>
            <a:r>
              <a:rPr lang="en-US" b="1" dirty="0" smtClean="0">
                <a:solidFill>
                  <a:prstClr val="black"/>
                </a:solidFill>
              </a:rPr>
              <a:t>than </a:t>
            </a:r>
            <a:r>
              <a:rPr lang="en-US" dirty="0" smtClean="0">
                <a:solidFill>
                  <a:prstClr val="black"/>
                </a:solidFill>
              </a:rPr>
              <a:t>gradually</a:t>
            </a:r>
            <a:r>
              <a:rPr lang="en-US" b="1" dirty="0" smtClean="0">
                <a:solidFill>
                  <a:prstClr val="black"/>
                </a:solidFill>
              </a:rPr>
              <a:t> decrease.</a:t>
            </a:r>
          </a:p>
        </p:txBody>
      </p:sp>
      <p:sp>
        <p:nvSpPr>
          <p:cNvPr id="13" name="Прямоугольник 12"/>
          <p:cNvSpPr/>
          <p:nvPr/>
        </p:nvSpPr>
        <p:spPr>
          <a:xfrm>
            <a:off x="7092279" y="6562314"/>
            <a:ext cx="1998265" cy="215444"/>
          </a:xfrm>
          <a:prstGeom prst="rect">
            <a:avLst/>
          </a:prstGeom>
        </p:spPr>
        <p:txBody>
          <a:bodyPr wrap="square">
            <a:spAutoFit/>
          </a:bodyPr>
          <a:lstStyle/>
          <a:p>
            <a:pPr algn="r"/>
            <a:r>
              <a:rPr lang="en-US" sz="800" i="1" dirty="0" err="1">
                <a:solidFill>
                  <a:prstClr val="black"/>
                </a:solidFill>
              </a:rPr>
              <a:t>LeBourgeois</a:t>
            </a:r>
            <a:r>
              <a:rPr lang="en-US" sz="800" i="1" dirty="0">
                <a:solidFill>
                  <a:prstClr val="black"/>
                </a:solidFill>
              </a:rPr>
              <a:t> </a:t>
            </a:r>
            <a:r>
              <a:rPr lang="en-US" sz="800" i="1" dirty="0" smtClean="0">
                <a:solidFill>
                  <a:prstClr val="black"/>
                </a:solidFill>
              </a:rPr>
              <a:t>MK et al. </a:t>
            </a:r>
            <a:r>
              <a:rPr lang="en-US" sz="800" i="1" dirty="0" err="1" smtClean="0">
                <a:solidFill>
                  <a:prstClr val="black"/>
                </a:solidFill>
              </a:rPr>
              <a:t>Neuroimage</a:t>
            </a:r>
            <a:r>
              <a:rPr lang="en-US" sz="800" i="1" dirty="0">
                <a:solidFill>
                  <a:prstClr val="black"/>
                </a:solidFill>
              </a:rPr>
              <a:t>. 2019 </a:t>
            </a:r>
            <a:endParaRPr lang="ru-RU" sz="800" i="1" dirty="0">
              <a:solidFill>
                <a:prstClr val="black"/>
              </a:solidFill>
            </a:endParaRPr>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216" y="4389487"/>
            <a:ext cx="2592288"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8799" y="1484784"/>
            <a:ext cx="3395449" cy="2447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63258" y="1591270"/>
            <a:ext cx="2615540" cy="221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Прямоугольник 14"/>
          <p:cNvSpPr/>
          <p:nvPr/>
        </p:nvSpPr>
        <p:spPr>
          <a:xfrm>
            <a:off x="3534182" y="3835550"/>
            <a:ext cx="5544616" cy="400110"/>
          </a:xfrm>
          <a:prstGeom prst="rect">
            <a:avLst/>
          </a:prstGeom>
        </p:spPr>
        <p:txBody>
          <a:bodyPr wrap="square">
            <a:spAutoFit/>
          </a:bodyPr>
          <a:lstStyle/>
          <a:p>
            <a:pPr algn="ctr"/>
            <a:r>
              <a:rPr lang="en-US" sz="1000" b="1" dirty="0">
                <a:solidFill>
                  <a:prstClr val="black"/>
                </a:solidFill>
              </a:rPr>
              <a:t>Peak frequency of frontal </a:t>
            </a:r>
            <a:r>
              <a:rPr lang="en-US" sz="1000" b="1" dirty="0" smtClean="0">
                <a:solidFill>
                  <a:prstClr val="black"/>
                </a:solidFill>
              </a:rPr>
              <a:t>SSs </a:t>
            </a:r>
            <a:r>
              <a:rPr lang="en-US" sz="1000" b="1" dirty="0">
                <a:solidFill>
                  <a:prstClr val="black"/>
                </a:solidFill>
              </a:rPr>
              <a:t>is in </a:t>
            </a:r>
            <a:r>
              <a:rPr lang="en-US" sz="1000" b="1" dirty="0" smtClean="0">
                <a:solidFill>
                  <a:prstClr val="black"/>
                </a:solidFill>
              </a:rPr>
              <a:t>the range </a:t>
            </a:r>
            <a:r>
              <a:rPr lang="en-US" sz="1000" b="1" dirty="0">
                <a:solidFill>
                  <a:prstClr val="black"/>
                </a:solidFill>
              </a:rPr>
              <a:t>of 11-12 Hz during the first decade and</a:t>
            </a:r>
          </a:p>
          <a:p>
            <a:pPr algn="ctr"/>
            <a:r>
              <a:rPr lang="en-US" sz="1000" b="1" dirty="0">
                <a:solidFill>
                  <a:prstClr val="black"/>
                </a:solidFill>
              </a:rPr>
              <a:t>changes in early </a:t>
            </a:r>
            <a:r>
              <a:rPr lang="en-US" sz="1000" b="1" dirty="0" smtClean="0">
                <a:solidFill>
                  <a:prstClr val="black"/>
                </a:solidFill>
              </a:rPr>
              <a:t>adolescence </a:t>
            </a:r>
            <a:r>
              <a:rPr lang="en-US" sz="1000" b="1" dirty="0">
                <a:solidFill>
                  <a:prstClr val="black"/>
                </a:solidFill>
              </a:rPr>
              <a:t>to the range of </a:t>
            </a:r>
            <a:r>
              <a:rPr lang="en-US" sz="1000" b="1" dirty="0" smtClean="0">
                <a:solidFill>
                  <a:prstClr val="black"/>
                </a:solidFill>
              </a:rPr>
              <a:t>12-14 </a:t>
            </a:r>
            <a:r>
              <a:rPr lang="en-US" sz="1000" b="1" dirty="0">
                <a:solidFill>
                  <a:prstClr val="black"/>
                </a:solidFill>
              </a:rPr>
              <a:t>Hz</a:t>
            </a:r>
            <a:endParaRPr lang="ru-RU" sz="1000" b="1" dirty="0">
              <a:solidFill>
                <a:prstClr val="black"/>
              </a:solidFill>
            </a:endParaRPr>
          </a:p>
        </p:txBody>
      </p:sp>
      <p:sp>
        <p:nvSpPr>
          <p:cNvPr id="11" name="Прямоугольник 10"/>
          <p:cNvSpPr/>
          <p:nvPr/>
        </p:nvSpPr>
        <p:spPr>
          <a:xfrm>
            <a:off x="3275856" y="6453336"/>
            <a:ext cx="3718570" cy="400110"/>
          </a:xfrm>
          <a:prstGeom prst="rect">
            <a:avLst/>
          </a:prstGeom>
        </p:spPr>
        <p:txBody>
          <a:bodyPr wrap="square">
            <a:spAutoFit/>
          </a:bodyPr>
          <a:lstStyle/>
          <a:p>
            <a:pPr algn="ctr"/>
            <a:r>
              <a:rPr lang="en-US" sz="1000" b="1" dirty="0">
                <a:solidFill>
                  <a:prstClr val="black"/>
                </a:solidFill>
              </a:rPr>
              <a:t>Peak frequency of centroparietal </a:t>
            </a:r>
            <a:r>
              <a:rPr lang="en-US" sz="1000" b="1" dirty="0" smtClean="0">
                <a:solidFill>
                  <a:prstClr val="black"/>
                </a:solidFill>
              </a:rPr>
              <a:t>SSs </a:t>
            </a:r>
          </a:p>
          <a:p>
            <a:pPr algn="ctr"/>
            <a:r>
              <a:rPr lang="en-US" sz="1000" b="1" dirty="0" smtClean="0">
                <a:solidFill>
                  <a:prstClr val="black"/>
                </a:solidFill>
              </a:rPr>
              <a:t>becomes </a:t>
            </a:r>
            <a:r>
              <a:rPr lang="en-US" sz="1000" b="1" dirty="0">
                <a:solidFill>
                  <a:prstClr val="black"/>
                </a:solidFill>
              </a:rPr>
              <a:t>higher linearly with increasing age</a:t>
            </a:r>
            <a:endParaRPr lang="ru-RU" sz="1000" b="1" dirty="0">
              <a:solidFill>
                <a:prstClr val="black"/>
              </a:solidFill>
            </a:endParaRPr>
          </a:p>
        </p:txBody>
      </p:sp>
    </p:spTree>
    <p:extLst>
      <p:ext uri="{BB962C8B-B14F-4D97-AF65-F5344CB8AC3E}">
        <p14:creationId xmlns:p14="http://schemas.microsoft.com/office/powerpoint/2010/main" val="24009071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1192" y="1628800"/>
            <a:ext cx="8795320" cy="2160240"/>
          </a:xfrm>
        </p:spPr>
        <p:txBody>
          <a:bodyPr>
            <a:noAutofit/>
          </a:bodyPr>
          <a:lstStyle/>
          <a:p>
            <a:pPr algn="just">
              <a:buFont typeface="Wingdings" panose="05000000000000000000" pitchFamily="2" charset="2"/>
              <a:buChar char="Ø"/>
            </a:pPr>
            <a:r>
              <a:rPr lang="en-US" sz="2200" dirty="0"/>
              <a:t>In ontogenesis, dynamic changes in the characteristics of a child’s sleep are noted, which must be taken into account for the correct interpretation of clinical data and optimization of its development and </a:t>
            </a:r>
            <a:r>
              <a:rPr lang="en-US" sz="2200" dirty="0" smtClean="0"/>
              <a:t>learning;</a:t>
            </a:r>
          </a:p>
          <a:p>
            <a:pPr algn="just">
              <a:buFont typeface="Wingdings" panose="05000000000000000000" pitchFamily="2" charset="2"/>
              <a:buChar char="Ø"/>
            </a:pPr>
            <a:r>
              <a:rPr lang="en-US" sz="2200" dirty="0"/>
              <a:t>Simultaneous changes in </a:t>
            </a:r>
            <a:r>
              <a:rPr lang="en-US" sz="2200" dirty="0" smtClean="0"/>
              <a:t>sleep EEG and cerebral </a:t>
            </a:r>
            <a:r>
              <a:rPr lang="en-US" sz="2200" dirty="0"/>
              <a:t>cortex areas </a:t>
            </a:r>
            <a:r>
              <a:rPr lang="en-US" sz="2200" dirty="0" smtClean="0"/>
              <a:t>across childhood </a:t>
            </a:r>
            <a:r>
              <a:rPr lang="en-US" sz="2200" dirty="0"/>
              <a:t>may indicate the presence of certain causal relationships, which is a “window of opportunity” for diagnosing and predicting the adequate maturation of the higher cortical functions </a:t>
            </a:r>
            <a:r>
              <a:rPr lang="en-US" sz="2200" dirty="0" smtClean="0"/>
              <a:t>and/or </a:t>
            </a:r>
            <a:r>
              <a:rPr lang="en-US" sz="2200" dirty="0"/>
              <a:t>its </a:t>
            </a:r>
            <a:r>
              <a:rPr lang="en-US" sz="2200" dirty="0" smtClean="0"/>
              <a:t>disorders;</a:t>
            </a:r>
            <a:endParaRPr lang="ru-RU" sz="2200" dirty="0" smtClean="0"/>
          </a:p>
          <a:p>
            <a:pPr algn="just">
              <a:buFont typeface="Wingdings" panose="05000000000000000000" pitchFamily="2" charset="2"/>
              <a:buChar char="Ø"/>
            </a:pPr>
            <a:r>
              <a:rPr lang="en-US" sz="2200" dirty="0"/>
              <a:t>Understanding the features of sleep EEG pattern development from birth to adolescence can facilitate the search for their cognitive-behavioral correlates and become the basis for further fundamental studies of the neurophysiological mechanisms of postnatal brain maturation and neuroplasticity.</a:t>
            </a:r>
            <a:endParaRPr lang="en-US" sz="2200" dirty="0" smtClean="0"/>
          </a:p>
        </p:txBody>
      </p:sp>
      <p:sp>
        <p:nvSpPr>
          <p:cNvPr id="8" name="Заголовок 1"/>
          <p:cNvSpPr txBox="1">
            <a:spLocks/>
          </p:cNvSpPr>
          <p:nvPr/>
        </p:nvSpPr>
        <p:spPr>
          <a:xfrm>
            <a:off x="876483" y="908720"/>
            <a:ext cx="7391300" cy="782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smtClean="0">
                <a:solidFill>
                  <a:srgbClr val="FF0000"/>
                </a:solidFill>
              </a:rPr>
              <a:t>Conclusions</a:t>
            </a:r>
            <a:endParaRPr lang="ru-RU" sz="3200" b="1" i="1" dirty="0">
              <a:solidFill>
                <a:srgbClr val="FF0000"/>
              </a:solidFill>
            </a:endParaRPr>
          </a:p>
        </p:txBody>
      </p:sp>
      <p:pic>
        <p:nvPicPr>
          <p:cNvPr id="10" name="Рисунок 9"/>
          <p:cNvPicPr>
            <a:picLocks noChangeAspect="1"/>
          </p:cNvPicPr>
          <p:nvPr/>
        </p:nvPicPr>
        <p:blipFill>
          <a:blip r:embed="rId3"/>
          <a:stretch>
            <a:fillRect/>
          </a:stretch>
        </p:blipFill>
        <p:spPr>
          <a:xfrm>
            <a:off x="1816264" y="17192"/>
            <a:ext cx="5447743" cy="1008112"/>
          </a:xfrm>
          <a:prstGeom prst="rect">
            <a:avLst/>
          </a:prstGeom>
        </p:spPr>
      </p:pic>
    </p:spTree>
    <p:extLst>
      <p:ext uri="{BB962C8B-B14F-4D97-AF65-F5344CB8AC3E}">
        <p14:creationId xmlns:p14="http://schemas.microsoft.com/office/powerpoint/2010/main" val="2031132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21776" y="1916832"/>
            <a:ext cx="3966752" cy="936104"/>
          </a:xfrm>
        </p:spPr>
        <p:txBody>
          <a:bodyPr>
            <a:noAutofit/>
          </a:bodyPr>
          <a:lstStyle/>
          <a:p>
            <a:pPr algn="ctr">
              <a:buFont typeface="Wingdings" panose="05000000000000000000" pitchFamily="2" charset="2"/>
              <a:buChar char="Ø"/>
            </a:pPr>
            <a:r>
              <a:rPr lang="en-US" sz="2000" dirty="0"/>
              <a:t>102 high school male </a:t>
            </a:r>
            <a:r>
              <a:rPr lang="en-US" sz="2000" dirty="0" smtClean="0"/>
              <a:t>students</a:t>
            </a:r>
          </a:p>
          <a:p>
            <a:pPr algn="ctr">
              <a:buFont typeface="Wingdings" panose="05000000000000000000" pitchFamily="2" charset="2"/>
              <a:buChar char="Ø"/>
            </a:pPr>
            <a:r>
              <a:rPr lang="en-US" sz="2000" dirty="0" smtClean="0"/>
              <a:t>4 study groups</a:t>
            </a:r>
          </a:p>
          <a:p>
            <a:pPr algn="ctr">
              <a:buFont typeface="Wingdings" panose="05000000000000000000" pitchFamily="2" charset="2"/>
              <a:buChar char="Ø"/>
            </a:pPr>
            <a:r>
              <a:rPr lang="en-US" sz="2000" dirty="0">
                <a:solidFill>
                  <a:prstClr val="black"/>
                </a:solidFill>
              </a:rPr>
              <a:t>Full-night PSG </a:t>
            </a:r>
            <a:r>
              <a:rPr lang="en-US" sz="2000" dirty="0" smtClean="0">
                <a:solidFill>
                  <a:prstClr val="black"/>
                </a:solidFill>
              </a:rPr>
              <a:t>recording</a:t>
            </a:r>
          </a:p>
          <a:p>
            <a:pPr algn="ctr">
              <a:buFont typeface="Wingdings" panose="05000000000000000000" pitchFamily="2" charset="2"/>
              <a:buChar char="Ø"/>
            </a:pPr>
            <a:r>
              <a:rPr lang="en-US" sz="2000" dirty="0" smtClean="0">
                <a:solidFill>
                  <a:prstClr val="black"/>
                </a:solidFill>
              </a:rPr>
              <a:t>Sleep </a:t>
            </a:r>
            <a:r>
              <a:rPr lang="en-US" sz="2000" dirty="0">
                <a:solidFill>
                  <a:prstClr val="black"/>
                </a:solidFill>
              </a:rPr>
              <a:t>stage and spindle </a:t>
            </a:r>
            <a:r>
              <a:rPr lang="en-US" sz="2000" dirty="0" smtClean="0">
                <a:solidFill>
                  <a:prstClr val="black"/>
                </a:solidFill>
              </a:rPr>
              <a:t>detection</a:t>
            </a:r>
            <a:endParaRPr lang="en-US" sz="2000" dirty="0">
              <a:solidFill>
                <a:prstClr val="black"/>
              </a:solidFill>
            </a:endParaRPr>
          </a:p>
          <a:p>
            <a:pPr algn="ctr">
              <a:buFont typeface="Wingdings" panose="05000000000000000000" pitchFamily="2" charset="2"/>
              <a:buChar char="Ø"/>
            </a:pPr>
            <a:endParaRPr lang="en-US" sz="2000" dirty="0" smtClean="0"/>
          </a:p>
        </p:txBody>
      </p:sp>
      <p:sp>
        <p:nvSpPr>
          <p:cNvPr id="8" name="Заголовок 1"/>
          <p:cNvSpPr txBox="1">
            <a:spLocks/>
          </p:cNvSpPr>
          <p:nvPr/>
        </p:nvSpPr>
        <p:spPr>
          <a:xfrm>
            <a:off x="2645818" y="1148307"/>
            <a:ext cx="4127565" cy="782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smtClean="0">
                <a:solidFill>
                  <a:srgbClr val="FF0000"/>
                </a:solidFill>
              </a:rPr>
              <a:t>Our </a:t>
            </a:r>
            <a:r>
              <a:rPr lang="en-US" sz="3200" b="1" i="1" dirty="0">
                <a:solidFill>
                  <a:srgbClr val="FF0000"/>
                </a:solidFill>
              </a:rPr>
              <a:t>P</a:t>
            </a:r>
            <a:r>
              <a:rPr lang="en-US" sz="3200" b="1" i="1" dirty="0" smtClean="0">
                <a:solidFill>
                  <a:srgbClr val="FF0000"/>
                </a:solidFill>
              </a:rPr>
              <a:t>ilot Results:</a:t>
            </a:r>
            <a:endParaRPr lang="ru-RU" sz="3200" b="1" i="1" dirty="0">
              <a:solidFill>
                <a:srgbClr val="FF0000"/>
              </a:solidFill>
            </a:endParaRPr>
          </a:p>
        </p:txBody>
      </p:sp>
      <p:pic>
        <p:nvPicPr>
          <p:cNvPr id="10" name="Рисунок 9"/>
          <p:cNvPicPr>
            <a:picLocks noChangeAspect="1"/>
          </p:cNvPicPr>
          <p:nvPr/>
        </p:nvPicPr>
        <p:blipFill>
          <a:blip r:embed="rId3"/>
          <a:stretch>
            <a:fillRect/>
          </a:stretch>
        </p:blipFill>
        <p:spPr>
          <a:xfrm>
            <a:off x="3163922" y="67399"/>
            <a:ext cx="5447743" cy="1008112"/>
          </a:xfrm>
          <a:prstGeom prst="rect">
            <a:avLst/>
          </a:prstGeom>
        </p:spPr>
      </p:pic>
      <p:sp>
        <p:nvSpPr>
          <p:cNvPr id="15" name="Объект 2"/>
          <p:cNvSpPr txBox="1">
            <a:spLocks/>
          </p:cNvSpPr>
          <p:nvPr/>
        </p:nvSpPr>
        <p:spPr>
          <a:xfrm>
            <a:off x="3223836" y="3098627"/>
            <a:ext cx="3083276"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endParaRPr lang="en-US" sz="1800" dirty="0" smtClean="0">
              <a:solidFill>
                <a:prstClr val="black"/>
              </a:solidFill>
            </a:endParaRPr>
          </a:p>
        </p:txBody>
      </p:sp>
      <p:sp>
        <p:nvSpPr>
          <p:cNvPr id="16" name="Объект 2"/>
          <p:cNvSpPr txBox="1">
            <a:spLocks/>
          </p:cNvSpPr>
          <p:nvPr/>
        </p:nvSpPr>
        <p:spPr>
          <a:xfrm>
            <a:off x="2878939" y="3435308"/>
            <a:ext cx="3407325"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endParaRPr lang="en-US" sz="1800" dirty="0" smtClean="0">
              <a:solidFill>
                <a:prstClr val="black"/>
              </a:solidFill>
            </a:endParaRPr>
          </a:p>
        </p:txBody>
      </p:sp>
      <p:sp>
        <p:nvSpPr>
          <p:cNvPr id="38" name="Объект 2"/>
          <p:cNvSpPr txBox="1">
            <a:spLocks/>
          </p:cNvSpPr>
          <p:nvPr/>
        </p:nvSpPr>
        <p:spPr>
          <a:xfrm>
            <a:off x="1668851" y="6559284"/>
            <a:ext cx="716434"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600" dirty="0" smtClean="0">
                <a:solidFill>
                  <a:prstClr val="black"/>
                </a:solidFill>
              </a:rPr>
              <a:t>min</a:t>
            </a:r>
          </a:p>
        </p:txBody>
      </p:sp>
      <p:sp>
        <p:nvSpPr>
          <p:cNvPr id="39" name="Объект 2"/>
          <p:cNvSpPr txBox="1">
            <a:spLocks/>
          </p:cNvSpPr>
          <p:nvPr/>
        </p:nvSpPr>
        <p:spPr>
          <a:xfrm>
            <a:off x="7046563" y="6558978"/>
            <a:ext cx="706585"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600" dirty="0" smtClean="0">
                <a:solidFill>
                  <a:prstClr val="black"/>
                </a:solidFill>
              </a:rPr>
              <a:t>max</a:t>
            </a:r>
          </a:p>
        </p:txBody>
      </p:sp>
      <p:grpSp>
        <p:nvGrpSpPr>
          <p:cNvPr id="107" name="Группа 106"/>
          <p:cNvGrpSpPr/>
          <p:nvPr/>
        </p:nvGrpSpPr>
        <p:grpSpPr>
          <a:xfrm>
            <a:off x="125239" y="2191070"/>
            <a:ext cx="1402314" cy="1702792"/>
            <a:chOff x="242275" y="1902765"/>
            <a:chExt cx="1402314" cy="1702792"/>
          </a:xfrm>
        </p:grpSpPr>
        <p:sp>
          <p:nvSpPr>
            <p:cNvPr id="6" name="Объект 2"/>
            <p:cNvSpPr txBox="1">
              <a:spLocks/>
            </p:cNvSpPr>
            <p:nvPr/>
          </p:nvSpPr>
          <p:spPr>
            <a:xfrm>
              <a:off x="269564" y="1902765"/>
              <a:ext cx="1005324" cy="60990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800" dirty="0" smtClean="0">
                  <a:solidFill>
                    <a:prstClr val="black"/>
                  </a:solidFill>
                </a:rPr>
                <a:t>SA+OB</a:t>
              </a:r>
            </a:p>
          </p:txBody>
        </p:sp>
        <p:sp>
          <p:nvSpPr>
            <p:cNvPr id="12" name="Объект 2"/>
            <p:cNvSpPr txBox="1">
              <a:spLocks/>
            </p:cNvSpPr>
            <p:nvPr/>
          </p:nvSpPr>
          <p:spPr>
            <a:xfrm>
              <a:off x="242275" y="2711804"/>
              <a:ext cx="670841" cy="504056"/>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800" dirty="0" smtClean="0">
                  <a:solidFill>
                    <a:prstClr val="black"/>
                  </a:solidFill>
                </a:rPr>
                <a:t>OB</a:t>
              </a:r>
            </a:p>
          </p:txBody>
        </p:sp>
        <p:sp>
          <p:nvSpPr>
            <p:cNvPr id="13" name="Объект 2"/>
            <p:cNvSpPr txBox="1">
              <a:spLocks/>
            </p:cNvSpPr>
            <p:nvPr/>
          </p:nvSpPr>
          <p:spPr>
            <a:xfrm>
              <a:off x="249722" y="3101501"/>
              <a:ext cx="1183216" cy="504056"/>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800" dirty="0" smtClean="0">
                  <a:solidFill>
                    <a:prstClr val="black"/>
                  </a:solidFill>
                </a:rPr>
                <a:t>Controls</a:t>
              </a:r>
            </a:p>
          </p:txBody>
        </p:sp>
        <p:sp>
          <p:nvSpPr>
            <p:cNvPr id="14" name="Объект 2"/>
            <p:cNvSpPr txBox="1">
              <a:spLocks/>
            </p:cNvSpPr>
            <p:nvPr/>
          </p:nvSpPr>
          <p:spPr>
            <a:xfrm>
              <a:off x="291361" y="2326747"/>
              <a:ext cx="594991" cy="504056"/>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800" dirty="0" smtClean="0">
                  <a:solidFill>
                    <a:prstClr val="black"/>
                  </a:solidFill>
                </a:rPr>
                <a:t>SA</a:t>
              </a:r>
            </a:p>
          </p:txBody>
        </p:sp>
        <p:sp>
          <p:nvSpPr>
            <p:cNvPr id="45" name="Равнобедренный треугольник 44"/>
            <p:cNvSpPr/>
            <p:nvPr/>
          </p:nvSpPr>
          <p:spPr>
            <a:xfrm>
              <a:off x="1427626" y="1999062"/>
              <a:ext cx="198084" cy="17870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a:p>
          </p:txBody>
        </p:sp>
        <p:sp>
          <p:nvSpPr>
            <p:cNvPr id="46" name="Овал 45"/>
            <p:cNvSpPr/>
            <p:nvPr/>
          </p:nvSpPr>
          <p:spPr>
            <a:xfrm>
              <a:off x="1443295" y="2401005"/>
              <a:ext cx="190321" cy="18086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a:p>
          </p:txBody>
        </p:sp>
        <p:sp>
          <p:nvSpPr>
            <p:cNvPr id="47" name="Прямоугольник 46"/>
            <p:cNvSpPr/>
            <p:nvPr/>
          </p:nvSpPr>
          <p:spPr>
            <a:xfrm>
              <a:off x="1443295" y="2785344"/>
              <a:ext cx="180140" cy="17848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a:p>
          </p:txBody>
        </p:sp>
        <p:sp>
          <p:nvSpPr>
            <p:cNvPr id="48" name="Шестиугольник 47"/>
            <p:cNvSpPr/>
            <p:nvPr/>
          </p:nvSpPr>
          <p:spPr>
            <a:xfrm>
              <a:off x="1405370" y="3171792"/>
              <a:ext cx="239219" cy="200066"/>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a:p>
          </p:txBody>
        </p:sp>
      </p:grpSp>
      <p:grpSp>
        <p:nvGrpSpPr>
          <p:cNvPr id="108" name="Группа 107"/>
          <p:cNvGrpSpPr/>
          <p:nvPr/>
        </p:nvGrpSpPr>
        <p:grpSpPr>
          <a:xfrm>
            <a:off x="7753148" y="1148307"/>
            <a:ext cx="2098608" cy="2016281"/>
            <a:chOff x="231156" y="4206114"/>
            <a:chExt cx="2631998" cy="1627971"/>
          </a:xfrm>
        </p:grpSpPr>
        <p:sp>
          <p:nvSpPr>
            <p:cNvPr id="31" name="Объект 2"/>
            <p:cNvSpPr txBox="1">
              <a:spLocks/>
            </p:cNvSpPr>
            <p:nvPr/>
          </p:nvSpPr>
          <p:spPr>
            <a:xfrm>
              <a:off x="441719" y="4685350"/>
              <a:ext cx="1453318"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200" b="1" dirty="0" smtClean="0">
                  <a:solidFill>
                    <a:prstClr val="black"/>
                  </a:solidFill>
                </a:rPr>
                <a:t>  SS density</a:t>
              </a:r>
            </a:p>
            <a:p>
              <a:pPr algn="just">
                <a:buFont typeface="Wingdings" panose="05000000000000000000" pitchFamily="2" charset="2"/>
                <a:buChar char="ü"/>
              </a:pPr>
              <a:endParaRPr lang="en-US" sz="1200" b="1" dirty="0" smtClean="0">
                <a:solidFill>
                  <a:prstClr val="black"/>
                </a:solidFill>
              </a:endParaRPr>
            </a:p>
          </p:txBody>
        </p:sp>
        <p:sp>
          <p:nvSpPr>
            <p:cNvPr id="32" name="Объект 2"/>
            <p:cNvSpPr txBox="1">
              <a:spLocks/>
            </p:cNvSpPr>
            <p:nvPr/>
          </p:nvSpPr>
          <p:spPr>
            <a:xfrm>
              <a:off x="425041" y="4465495"/>
              <a:ext cx="1558863"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200" b="1" dirty="0" smtClean="0">
                  <a:solidFill>
                    <a:prstClr val="black"/>
                  </a:solidFill>
                </a:rPr>
                <a:t>  SS number</a:t>
              </a:r>
            </a:p>
          </p:txBody>
        </p:sp>
        <p:sp>
          <p:nvSpPr>
            <p:cNvPr id="33" name="Объект 2"/>
            <p:cNvSpPr txBox="1">
              <a:spLocks/>
            </p:cNvSpPr>
            <p:nvPr/>
          </p:nvSpPr>
          <p:spPr>
            <a:xfrm>
              <a:off x="439237" y="4892784"/>
              <a:ext cx="2414573"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200" b="1" dirty="0" smtClean="0">
                  <a:solidFill>
                    <a:prstClr val="black"/>
                  </a:solidFill>
                </a:rPr>
                <a:t>  SS amplitude</a:t>
              </a:r>
            </a:p>
          </p:txBody>
        </p:sp>
        <p:sp>
          <p:nvSpPr>
            <p:cNvPr id="34" name="Объект 2"/>
            <p:cNvSpPr txBox="1">
              <a:spLocks/>
            </p:cNvSpPr>
            <p:nvPr/>
          </p:nvSpPr>
          <p:spPr>
            <a:xfrm>
              <a:off x="441250" y="5330029"/>
              <a:ext cx="1736830"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200" b="1" dirty="0" smtClean="0">
                  <a:solidFill>
                    <a:prstClr val="black"/>
                  </a:solidFill>
                </a:rPr>
                <a:t>  SS frequency</a:t>
              </a:r>
            </a:p>
            <a:p>
              <a:pPr marL="0" indent="0" algn="just">
                <a:buNone/>
              </a:pPr>
              <a:endParaRPr lang="en-US" sz="1200" b="1" dirty="0" smtClean="0">
                <a:solidFill>
                  <a:prstClr val="black"/>
                </a:solidFill>
              </a:endParaRPr>
            </a:p>
          </p:txBody>
        </p:sp>
        <p:sp>
          <p:nvSpPr>
            <p:cNvPr id="35" name="Объект 2"/>
            <p:cNvSpPr txBox="1">
              <a:spLocks/>
            </p:cNvSpPr>
            <p:nvPr/>
          </p:nvSpPr>
          <p:spPr>
            <a:xfrm>
              <a:off x="448582" y="5108475"/>
              <a:ext cx="2414572"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200" b="1" dirty="0" smtClean="0">
                  <a:solidFill>
                    <a:prstClr val="black"/>
                  </a:solidFill>
                </a:rPr>
                <a:t>  SS duration</a:t>
              </a:r>
            </a:p>
            <a:p>
              <a:pPr algn="just">
                <a:buFont typeface="Wingdings" panose="05000000000000000000" pitchFamily="2" charset="2"/>
                <a:buChar char="ü"/>
              </a:pPr>
              <a:endParaRPr lang="en-US" sz="1200" b="1" dirty="0" smtClean="0">
                <a:solidFill>
                  <a:prstClr val="black"/>
                </a:solidFill>
              </a:endParaRPr>
            </a:p>
          </p:txBody>
        </p:sp>
        <p:cxnSp>
          <p:nvCxnSpPr>
            <p:cNvPr id="36" name="Прямая соединительная линия 35"/>
            <p:cNvCxnSpPr/>
            <p:nvPr/>
          </p:nvCxnSpPr>
          <p:spPr>
            <a:xfrm>
              <a:off x="237640" y="4825767"/>
              <a:ext cx="286447"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Объект 2"/>
            <p:cNvSpPr txBox="1">
              <a:spLocks/>
            </p:cNvSpPr>
            <p:nvPr/>
          </p:nvSpPr>
          <p:spPr>
            <a:xfrm>
              <a:off x="473991" y="4206114"/>
              <a:ext cx="1207286"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1200" b="1" dirty="0" smtClean="0">
                  <a:solidFill>
                    <a:prstClr val="black"/>
                  </a:solidFill>
                </a:rPr>
                <a:t> SWA</a:t>
              </a:r>
            </a:p>
          </p:txBody>
        </p:sp>
        <p:cxnSp>
          <p:nvCxnSpPr>
            <p:cNvPr id="55" name="Прямая соединительная линия 54"/>
            <p:cNvCxnSpPr/>
            <p:nvPr/>
          </p:nvCxnSpPr>
          <p:spPr>
            <a:xfrm>
              <a:off x="231156" y="4352981"/>
              <a:ext cx="287300" cy="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231156" y="4607333"/>
              <a:ext cx="28730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5" name="Прямая соединительная линия 64"/>
            <p:cNvCxnSpPr/>
            <p:nvPr/>
          </p:nvCxnSpPr>
          <p:spPr>
            <a:xfrm>
              <a:off x="257611" y="5245130"/>
              <a:ext cx="27117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8" name="Прямая соединительная линия 67"/>
            <p:cNvCxnSpPr/>
            <p:nvPr/>
          </p:nvCxnSpPr>
          <p:spPr>
            <a:xfrm>
              <a:off x="231156" y="5036126"/>
              <a:ext cx="2835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0" name="Прямая соединительная линия 69"/>
            <p:cNvCxnSpPr/>
            <p:nvPr/>
          </p:nvCxnSpPr>
          <p:spPr>
            <a:xfrm flipV="1">
              <a:off x="236545" y="5450137"/>
              <a:ext cx="290644" cy="9114"/>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106" name="Группа 105"/>
          <p:cNvGrpSpPr/>
          <p:nvPr/>
        </p:nvGrpSpPr>
        <p:grpSpPr>
          <a:xfrm>
            <a:off x="1816264" y="3194720"/>
            <a:ext cx="5581646" cy="3220702"/>
            <a:chOff x="1537986" y="2839110"/>
            <a:chExt cx="6256046" cy="3686062"/>
          </a:xfrm>
        </p:grpSpPr>
        <p:cxnSp>
          <p:nvCxnSpPr>
            <p:cNvPr id="7" name="Прямая соединительная линия 6"/>
            <p:cNvCxnSpPr/>
            <p:nvPr/>
          </p:nvCxnSpPr>
          <p:spPr>
            <a:xfrm flipV="1">
              <a:off x="1596488" y="2919764"/>
              <a:ext cx="6143864" cy="1538378"/>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1620787" y="4705635"/>
              <a:ext cx="6068104" cy="934359"/>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flipV="1">
              <a:off x="1622340" y="4172121"/>
              <a:ext cx="6066551" cy="1378077"/>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1596488" y="6010436"/>
              <a:ext cx="6092403" cy="42603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V="1">
              <a:off x="1596110" y="5024073"/>
              <a:ext cx="6053087" cy="134262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50" name="Равнобедренный треугольник 49"/>
            <p:cNvSpPr/>
            <p:nvPr/>
          </p:nvSpPr>
          <p:spPr>
            <a:xfrm>
              <a:off x="1537986" y="4330947"/>
              <a:ext cx="198084" cy="17870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Равнобедренный треугольник 50"/>
            <p:cNvSpPr/>
            <p:nvPr/>
          </p:nvSpPr>
          <p:spPr>
            <a:xfrm>
              <a:off x="1537986" y="4568337"/>
              <a:ext cx="198084" cy="17870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Овал 51"/>
            <p:cNvSpPr/>
            <p:nvPr/>
          </p:nvSpPr>
          <p:spPr>
            <a:xfrm>
              <a:off x="2242931" y="4172121"/>
              <a:ext cx="190321" cy="18086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Прямоугольник 52"/>
            <p:cNvSpPr/>
            <p:nvPr/>
          </p:nvSpPr>
          <p:spPr>
            <a:xfrm>
              <a:off x="6818799" y="3027462"/>
              <a:ext cx="180140" cy="17848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Шестиугольник 53"/>
            <p:cNvSpPr/>
            <p:nvPr/>
          </p:nvSpPr>
          <p:spPr>
            <a:xfrm>
              <a:off x="7529588" y="2839110"/>
              <a:ext cx="239219" cy="200066"/>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63" name="Прямая соединительная линия 62"/>
            <p:cNvCxnSpPr/>
            <p:nvPr/>
          </p:nvCxnSpPr>
          <p:spPr>
            <a:xfrm>
              <a:off x="1624783" y="5114598"/>
              <a:ext cx="5973622" cy="96143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76" name="Овал 75"/>
            <p:cNvSpPr/>
            <p:nvPr/>
          </p:nvSpPr>
          <p:spPr>
            <a:xfrm>
              <a:off x="2242930" y="4710170"/>
              <a:ext cx="190321" cy="18086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Прямоугольник 76"/>
            <p:cNvSpPr/>
            <p:nvPr/>
          </p:nvSpPr>
          <p:spPr>
            <a:xfrm>
              <a:off x="6870112" y="5416060"/>
              <a:ext cx="180140" cy="17848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Шестиугольник 77"/>
            <p:cNvSpPr/>
            <p:nvPr/>
          </p:nvSpPr>
          <p:spPr>
            <a:xfrm>
              <a:off x="7547247" y="5550198"/>
              <a:ext cx="239219" cy="200066"/>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Равнобедренный треугольник 81"/>
            <p:cNvSpPr/>
            <p:nvPr/>
          </p:nvSpPr>
          <p:spPr>
            <a:xfrm>
              <a:off x="1556564" y="4986746"/>
              <a:ext cx="198084" cy="17870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Овал 82"/>
            <p:cNvSpPr/>
            <p:nvPr/>
          </p:nvSpPr>
          <p:spPr>
            <a:xfrm>
              <a:off x="2242931" y="5124141"/>
              <a:ext cx="190321" cy="18086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Прямоугольник 83"/>
            <p:cNvSpPr/>
            <p:nvPr/>
          </p:nvSpPr>
          <p:spPr>
            <a:xfrm>
              <a:off x="6870112" y="5897363"/>
              <a:ext cx="180140" cy="17848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Шестиугольник 84"/>
            <p:cNvSpPr/>
            <p:nvPr/>
          </p:nvSpPr>
          <p:spPr>
            <a:xfrm>
              <a:off x="7544266" y="5976002"/>
              <a:ext cx="239219" cy="200066"/>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Шестиугольник 86"/>
            <p:cNvSpPr/>
            <p:nvPr/>
          </p:nvSpPr>
          <p:spPr>
            <a:xfrm>
              <a:off x="6805062" y="4252948"/>
              <a:ext cx="239219" cy="200066"/>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Прямоугольник 87"/>
            <p:cNvSpPr/>
            <p:nvPr/>
          </p:nvSpPr>
          <p:spPr>
            <a:xfrm>
              <a:off x="7562319" y="4104911"/>
              <a:ext cx="180140" cy="17848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Овал 88"/>
            <p:cNvSpPr/>
            <p:nvPr/>
          </p:nvSpPr>
          <p:spPr>
            <a:xfrm>
              <a:off x="2242929" y="5330279"/>
              <a:ext cx="190321" cy="18086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Равнобедренный треугольник 89"/>
            <p:cNvSpPr/>
            <p:nvPr/>
          </p:nvSpPr>
          <p:spPr>
            <a:xfrm>
              <a:off x="1569047" y="5396931"/>
              <a:ext cx="198084" cy="17870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7" name="Равнобедренный треугольник 96"/>
            <p:cNvSpPr/>
            <p:nvPr/>
          </p:nvSpPr>
          <p:spPr>
            <a:xfrm>
              <a:off x="1556564" y="5886647"/>
              <a:ext cx="198084" cy="17870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8" name="Овал 97"/>
            <p:cNvSpPr/>
            <p:nvPr/>
          </p:nvSpPr>
          <p:spPr>
            <a:xfrm>
              <a:off x="4067944" y="6097688"/>
              <a:ext cx="190321" cy="18086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Прямоугольник 98"/>
            <p:cNvSpPr/>
            <p:nvPr/>
          </p:nvSpPr>
          <p:spPr>
            <a:xfrm>
              <a:off x="5436096" y="6198355"/>
              <a:ext cx="180140" cy="17848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Шестиугольник 99"/>
            <p:cNvSpPr/>
            <p:nvPr/>
          </p:nvSpPr>
          <p:spPr>
            <a:xfrm>
              <a:off x="7554813" y="6325106"/>
              <a:ext cx="239219" cy="200066"/>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Шестиугольник 101"/>
            <p:cNvSpPr/>
            <p:nvPr/>
          </p:nvSpPr>
          <p:spPr>
            <a:xfrm>
              <a:off x="7542200" y="4924474"/>
              <a:ext cx="239219" cy="200066"/>
            </a:xfrm>
            <a:prstGeom prst="hexagon">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3" name="Прямоугольник 102"/>
            <p:cNvSpPr/>
            <p:nvPr/>
          </p:nvSpPr>
          <p:spPr>
            <a:xfrm>
              <a:off x="6863598" y="5076100"/>
              <a:ext cx="180140" cy="17848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4" name="Овал 103"/>
            <p:cNvSpPr/>
            <p:nvPr/>
          </p:nvSpPr>
          <p:spPr>
            <a:xfrm>
              <a:off x="2253945" y="6122008"/>
              <a:ext cx="190321" cy="18086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5" name="Равнобедренный треугольник 104"/>
            <p:cNvSpPr/>
            <p:nvPr/>
          </p:nvSpPr>
          <p:spPr>
            <a:xfrm>
              <a:off x="1549003" y="6223455"/>
              <a:ext cx="198084" cy="17870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cxnSp>
        <p:nvCxnSpPr>
          <p:cNvPr id="109" name="Прямая соединительная линия 108"/>
          <p:cNvCxnSpPr/>
          <p:nvPr/>
        </p:nvCxnSpPr>
        <p:spPr>
          <a:xfrm>
            <a:off x="1877070" y="6586641"/>
            <a:ext cx="5416856" cy="2172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1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1" y="67399"/>
            <a:ext cx="2884913" cy="1834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20959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43791" y="1268760"/>
            <a:ext cx="6192688" cy="532656"/>
          </a:xfrm>
        </p:spPr>
        <p:txBody>
          <a:bodyPr>
            <a:noAutofit/>
          </a:bodyPr>
          <a:lstStyle/>
          <a:p>
            <a:pPr marL="0" indent="0" algn="ctr">
              <a:buNone/>
            </a:pPr>
            <a:r>
              <a:rPr lang="en-US" dirty="0" smtClean="0">
                <a:solidFill>
                  <a:srgbClr val="FF0000"/>
                </a:solidFill>
              </a:rPr>
              <a:t>HAVE A </a:t>
            </a:r>
            <a:r>
              <a:rPr lang="en-US" dirty="0">
                <a:solidFill>
                  <a:srgbClr val="FF0000"/>
                </a:solidFill>
              </a:rPr>
              <a:t>QUALITY SLEEP </a:t>
            </a:r>
            <a:r>
              <a:rPr lang="en-US" dirty="0" smtClean="0">
                <a:solidFill>
                  <a:srgbClr val="FF0000"/>
                </a:solidFill>
              </a:rPr>
              <a:t>AND </a:t>
            </a:r>
            <a:r>
              <a:rPr lang="en-US" dirty="0">
                <a:solidFill>
                  <a:srgbClr val="FF0000"/>
                </a:solidFill>
              </a:rPr>
              <a:t>WONDERFUL LIFE!</a:t>
            </a:r>
            <a:endParaRPr lang="ru-RU" dirty="0">
              <a:solidFill>
                <a:srgbClr val="FF0000"/>
              </a:solidFill>
            </a:endParaRPr>
          </a:p>
          <a:p>
            <a:pPr marL="0" indent="0" algn="ctr">
              <a:buNone/>
            </a:pPr>
            <a:endParaRPr lang="en-US" dirty="0" smtClean="0">
              <a:solidFill>
                <a:srgbClr val="FF0000"/>
              </a:solidFill>
            </a:endParaRPr>
          </a:p>
          <a:p>
            <a:pPr marL="0" indent="0" algn="ctr">
              <a:buNone/>
            </a:pPr>
            <a:r>
              <a:rPr lang="en-US" dirty="0" smtClean="0">
                <a:solidFill>
                  <a:srgbClr val="FF0000"/>
                </a:solidFill>
              </a:rPr>
              <a:t>THANKS FOR YOUR ATTENTION!</a:t>
            </a:r>
          </a:p>
          <a:p>
            <a:pPr marL="0" indent="0" algn="ctr">
              <a:buNone/>
            </a:pPr>
            <a:endParaRPr lang="en-US" dirty="0" smtClean="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9508" y="3882380"/>
            <a:ext cx="3720889" cy="2453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a:picLocks noChangeAspect="1"/>
          </p:cNvPicPr>
          <p:nvPr/>
        </p:nvPicPr>
        <p:blipFill>
          <a:blip r:embed="rId3"/>
          <a:stretch>
            <a:fillRect/>
          </a:stretch>
        </p:blipFill>
        <p:spPr>
          <a:xfrm>
            <a:off x="1816264" y="17192"/>
            <a:ext cx="5447743" cy="1008112"/>
          </a:xfrm>
          <a:prstGeom prst="rect">
            <a:avLst/>
          </a:prstGeom>
        </p:spPr>
      </p:pic>
    </p:spTree>
    <p:extLst>
      <p:ext uri="{BB962C8B-B14F-4D97-AF65-F5344CB8AC3E}">
        <p14:creationId xmlns:p14="http://schemas.microsoft.com/office/powerpoint/2010/main" val="29804753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509120"/>
            <a:ext cx="9144000" cy="1143000"/>
          </a:xfrm>
        </p:spPr>
        <p:txBody>
          <a:bodyPr>
            <a:noAutofit/>
          </a:bodyPr>
          <a:lstStyle/>
          <a:p>
            <a:r>
              <a:rPr lang="ru-RU" sz="3200" dirty="0"/>
              <a:t/>
            </a:r>
            <a:br>
              <a:rPr lang="ru-RU" sz="3200" dirty="0"/>
            </a:br>
            <a:endParaRPr lang="ru-RU" sz="1000" i="1" dirty="0"/>
          </a:p>
        </p:txBody>
      </p:sp>
      <p:sp>
        <p:nvSpPr>
          <p:cNvPr id="7" name="Прямоугольник 6"/>
          <p:cNvSpPr/>
          <p:nvPr/>
        </p:nvSpPr>
        <p:spPr>
          <a:xfrm>
            <a:off x="4806231" y="6581998"/>
            <a:ext cx="4337769" cy="246221"/>
          </a:xfrm>
          <a:prstGeom prst="rect">
            <a:avLst/>
          </a:prstGeom>
        </p:spPr>
        <p:txBody>
          <a:bodyPr wrap="square">
            <a:spAutoFit/>
          </a:bodyPr>
          <a:lstStyle/>
          <a:p>
            <a:pPr algn="r"/>
            <a:r>
              <a:rPr lang="en-US" sz="1000" i="1" dirty="0"/>
              <a:t>https://www.cdc.gov/chronicdisease/resources/infographic/children-sleep.htm.</a:t>
            </a:r>
            <a:endParaRPr lang="ru-RU" sz="1000" i="1" dirty="0"/>
          </a:p>
        </p:txBody>
      </p:sp>
      <p:pic>
        <p:nvPicPr>
          <p:cNvPr id="8" name="Picture 2" descr="братья 2 стоковые фото"/>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96827" y="4368099"/>
            <a:ext cx="1991882" cy="2987824"/>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p:cNvPicPr>
            <a:picLocks noChangeAspect="1"/>
          </p:cNvPicPr>
          <p:nvPr/>
        </p:nvPicPr>
        <p:blipFill>
          <a:blip r:embed="rId4"/>
          <a:stretch>
            <a:fillRect/>
          </a:stretch>
        </p:blipFill>
        <p:spPr>
          <a:xfrm>
            <a:off x="1816264" y="17192"/>
            <a:ext cx="5447743" cy="1008112"/>
          </a:xfrm>
          <a:prstGeom prst="rect">
            <a:avLst/>
          </a:prstGeom>
        </p:spPr>
      </p:pic>
      <p:sp>
        <p:nvSpPr>
          <p:cNvPr id="10" name="Заголовок 1"/>
          <p:cNvSpPr txBox="1">
            <a:spLocks/>
          </p:cNvSpPr>
          <p:nvPr/>
        </p:nvSpPr>
        <p:spPr>
          <a:xfrm>
            <a:off x="1691680" y="980728"/>
            <a:ext cx="5976664"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smtClean="0">
                <a:solidFill>
                  <a:srgbClr val="FF0000"/>
                </a:solidFill>
              </a:rPr>
              <a:t>Good Sleep – Healthy </a:t>
            </a:r>
            <a:r>
              <a:rPr lang="en-US" sz="3200" b="1" i="1" dirty="0">
                <a:solidFill>
                  <a:srgbClr val="FF0000"/>
                </a:solidFill>
              </a:rPr>
              <a:t>C</a:t>
            </a:r>
            <a:r>
              <a:rPr lang="en-US" sz="3200" b="1" i="1" dirty="0" smtClean="0">
                <a:solidFill>
                  <a:srgbClr val="FF0000"/>
                </a:solidFill>
              </a:rPr>
              <a:t>hild</a:t>
            </a:r>
            <a:endParaRPr lang="ru-RU" sz="3200" b="1" i="1" dirty="0">
              <a:solidFill>
                <a:srgbClr val="FF0000"/>
              </a:solidFill>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2204864"/>
            <a:ext cx="6661150" cy="233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Заголовок 1"/>
          <p:cNvSpPr txBox="1">
            <a:spLocks/>
          </p:cNvSpPr>
          <p:nvPr/>
        </p:nvSpPr>
        <p:spPr>
          <a:xfrm>
            <a:off x="3059832" y="5022304"/>
            <a:ext cx="5976664"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i="1" dirty="0"/>
              <a:t>E</a:t>
            </a:r>
            <a:r>
              <a:rPr lang="en-US" sz="3200" i="1" dirty="0" smtClean="0"/>
              <a:t>very </a:t>
            </a:r>
            <a:r>
              <a:rPr lang="en-US" sz="3200" i="1" dirty="0"/>
              <a:t>child </a:t>
            </a:r>
            <a:r>
              <a:rPr lang="en-US" sz="3200" i="1" dirty="0" smtClean="0"/>
              <a:t>of </a:t>
            </a:r>
            <a:r>
              <a:rPr lang="en-US" sz="3200" i="1" dirty="0"/>
              <a:t>any age </a:t>
            </a:r>
            <a:endParaRPr lang="en-US" sz="3200" i="1" dirty="0" smtClean="0"/>
          </a:p>
          <a:p>
            <a:r>
              <a:rPr lang="en-US" sz="3200" i="1" dirty="0" smtClean="0"/>
              <a:t>have </a:t>
            </a:r>
            <a:r>
              <a:rPr lang="en-US" sz="3200" i="1" dirty="0"/>
              <a:t>to get enough sleep</a:t>
            </a:r>
            <a:r>
              <a:rPr lang="en-US" sz="3200" i="1" dirty="0" smtClean="0"/>
              <a:t>!</a:t>
            </a:r>
            <a:endParaRPr lang="ru-RU" sz="3200" i="1" dirty="0"/>
          </a:p>
        </p:txBody>
      </p:sp>
    </p:spTree>
    <p:extLst>
      <p:ext uri="{BB962C8B-B14F-4D97-AF65-F5344CB8AC3E}">
        <p14:creationId xmlns:p14="http://schemas.microsoft.com/office/powerpoint/2010/main" val="4124285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580112" y="6456065"/>
            <a:ext cx="3427541" cy="246221"/>
          </a:xfrm>
          <a:prstGeom prst="rect">
            <a:avLst/>
          </a:prstGeom>
        </p:spPr>
        <p:txBody>
          <a:bodyPr wrap="none">
            <a:spAutoFit/>
          </a:bodyPr>
          <a:lstStyle/>
          <a:p>
            <a:r>
              <a:rPr lang="en-US" sz="1000" i="1" dirty="0" smtClean="0"/>
              <a:t>Blumberg MS. Ontogeny </a:t>
            </a:r>
            <a:r>
              <a:rPr lang="en-US" sz="1000" i="1" dirty="0"/>
              <a:t>of </a:t>
            </a:r>
            <a:r>
              <a:rPr lang="en-US" sz="1000" i="1" dirty="0" smtClean="0"/>
              <a:t>Sleep / Encyclopedia </a:t>
            </a:r>
            <a:r>
              <a:rPr lang="en-US" sz="1000" i="1" dirty="0"/>
              <a:t>of Sleep, </a:t>
            </a:r>
            <a:r>
              <a:rPr lang="en-US" sz="1000" i="1" dirty="0" smtClean="0"/>
              <a:t>2013</a:t>
            </a:r>
            <a:endParaRPr lang="ru-RU" sz="1000" i="1" dirty="0"/>
          </a:p>
        </p:txBody>
      </p:sp>
      <p:sp>
        <p:nvSpPr>
          <p:cNvPr id="6" name="Заголовок 1"/>
          <p:cNvSpPr txBox="1">
            <a:spLocks/>
          </p:cNvSpPr>
          <p:nvPr/>
        </p:nvSpPr>
        <p:spPr>
          <a:xfrm>
            <a:off x="1501180" y="918245"/>
            <a:ext cx="5976664" cy="782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a:solidFill>
                  <a:srgbClr val="FF0000"/>
                </a:solidFill>
              </a:rPr>
              <a:t>Ontogeny of </a:t>
            </a:r>
            <a:r>
              <a:rPr lang="en-US" sz="3200" b="1" i="1" dirty="0" smtClean="0">
                <a:solidFill>
                  <a:srgbClr val="FF0000"/>
                </a:solidFill>
              </a:rPr>
              <a:t>Sleep in Childhood </a:t>
            </a:r>
            <a:endParaRPr lang="ru-RU" sz="3200" b="1" i="1" dirty="0">
              <a:solidFill>
                <a:srgbClr val="FF0000"/>
              </a:solidFill>
            </a:endParaRPr>
          </a:p>
        </p:txBody>
      </p:sp>
      <p:sp>
        <p:nvSpPr>
          <p:cNvPr id="8" name="Прямоугольник 7"/>
          <p:cNvSpPr/>
          <p:nvPr/>
        </p:nvSpPr>
        <p:spPr>
          <a:xfrm>
            <a:off x="-180528" y="5613047"/>
            <a:ext cx="5328592" cy="1200329"/>
          </a:xfrm>
          <a:prstGeom prst="rect">
            <a:avLst/>
          </a:prstGeom>
        </p:spPr>
        <p:txBody>
          <a:bodyPr wrap="square">
            <a:spAutoFit/>
          </a:bodyPr>
          <a:lstStyle/>
          <a:p>
            <a:pPr algn="ctr"/>
            <a:r>
              <a:rPr lang="en-US" b="1" i="1" dirty="0" smtClean="0"/>
              <a:t>Active </a:t>
            </a:r>
            <a:r>
              <a:rPr lang="en-US" b="1" i="1" dirty="0"/>
              <a:t>and quiet sleep at</a:t>
            </a:r>
          </a:p>
          <a:p>
            <a:pPr algn="ctr"/>
            <a:r>
              <a:rPr lang="en-US" b="1" i="1" dirty="0"/>
              <a:t>birth each occupy </a:t>
            </a:r>
            <a:r>
              <a:rPr lang="en-US" b="1" i="1" dirty="0" smtClean="0"/>
              <a:t>8 </a:t>
            </a:r>
            <a:r>
              <a:rPr lang="en-US" b="1" i="1" dirty="0"/>
              <a:t>h of the day. </a:t>
            </a:r>
            <a:endParaRPr lang="en-US" b="1" i="1" dirty="0" smtClean="0"/>
          </a:p>
          <a:p>
            <a:pPr algn="ctr"/>
            <a:r>
              <a:rPr lang="en-US" b="1" i="1" dirty="0" smtClean="0"/>
              <a:t>As active </a:t>
            </a:r>
            <a:r>
              <a:rPr lang="en-US" b="1" i="1" dirty="0"/>
              <a:t>sleep declines with age, the amount </a:t>
            </a:r>
            <a:r>
              <a:rPr lang="en-US" b="1" i="1" dirty="0" smtClean="0"/>
              <a:t>of </a:t>
            </a:r>
          </a:p>
          <a:p>
            <a:pPr algn="ctr"/>
            <a:r>
              <a:rPr lang="en-US" b="1" i="1" dirty="0" smtClean="0"/>
              <a:t>time </a:t>
            </a:r>
            <a:r>
              <a:rPr lang="en-US" b="1" i="1" dirty="0"/>
              <a:t>spent waking increases.</a:t>
            </a:r>
            <a:endParaRPr lang="ru-RU" b="1" i="1" dirty="0"/>
          </a:p>
        </p:txBody>
      </p:sp>
      <p:sp>
        <p:nvSpPr>
          <p:cNvPr id="10" name="Заголовок 1"/>
          <p:cNvSpPr txBox="1">
            <a:spLocks/>
          </p:cNvSpPr>
          <p:nvPr/>
        </p:nvSpPr>
        <p:spPr>
          <a:xfrm>
            <a:off x="4067944" y="2425452"/>
            <a:ext cx="5096222" cy="4819972"/>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200" i="1" dirty="0" smtClean="0"/>
          </a:p>
          <a:p>
            <a:r>
              <a:rPr lang="en-US" sz="3200" b="1" i="1" u="sng" dirty="0" smtClean="0"/>
              <a:t>Three </a:t>
            </a:r>
            <a:r>
              <a:rPr lang="en-US" sz="3200" b="1" i="1" u="sng" dirty="0"/>
              <a:t>primary behavioral </a:t>
            </a:r>
            <a:r>
              <a:rPr lang="en-US" sz="3200" b="1" i="1" u="sng" dirty="0" smtClean="0"/>
              <a:t>states:</a:t>
            </a:r>
          </a:p>
          <a:p>
            <a:endParaRPr lang="en-US" sz="3200" i="1" dirty="0"/>
          </a:p>
          <a:p>
            <a:pPr marL="457200" indent="-457200">
              <a:buFont typeface="Wingdings" panose="05000000000000000000" pitchFamily="2" charset="2"/>
              <a:buChar char="Ø"/>
            </a:pPr>
            <a:r>
              <a:rPr lang="en-US" sz="3200" i="1" dirty="0" smtClean="0"/>
              <a:t>Wakefulness - an </a:t>
            </a:r>
            <a:r>
              <a:rPr lang="en-US" sz="3200" i="1" dirty="0"/>
              <a:t>activated </a:t>
            </a:r>
            <a:r>
              <a:rPr lang="en-US" sz="3200" i="1" dirty="0" smtClean="0"/>
              <a:t>electroencephalogram (EEG)</a:t>
            </a:r>
            <a:r>
              <a:rPr lang="ru-RU" sz="3200" i="1" dirty="0" smtClean="0"/>
              <a:t> - </a:t>
            </a:r>
            <a:r>
              <a:rPr lang="en-US" sz="3200" i="1" dirty="0"/>
              <a:t>alpha waves, high muscle </a:t>
            </a:r>
            <a:r>
              <a:rPr lang="en-US" sz="3200" i="1" dirty="0" smtClean="0"/>
              <a:t>tone, </a:t>
            </a:r>
            <a:r>
              <a:rPr lang="en-US" sz="3200" i="1" dirty="0"/>
              <a:t>gross body movements</a:t>
            </a:r>
            <a:r>
              <a:rPr lang="en-US" sz="3200" i="1" dirty="0" smtClean="0"/>
              <a:t>;</a:t>
            </a:r>
          </a:p>
          <a:p>
            <a:r>
              <a:rPr lang="en-US" sz="3200" i="1" dirty="0" smtClean="0"/>
              <a:t> </a:t>
            </a:r>
          </a:p>
          <a:p>
            <a:pPr marL="457200" indent="-457200">
              <a:buFont typeface="Wingdings" panose="05000000000000000000" pitchFamily="2" charset="2"/>
              <a:buChar char="Ø"/>
            </a:pPr>
            <a:r>
              <a:rPr lang="en-US" sz="3200" i="1" dirty="0" smtClean="0"/>
              <a:t>Non-REM sleep (quiet sleep in newborns) - EEG </a:t>
            </a:r>
            <a:r>
              <a:rPr lang="en-US" sz="3200" i="1" dirty="0" err="1" smtClean="0"/>
              <a:t>tetha</a:t>
            </a:r>
            <a:r>
              <a:rPr lang="en-US" sz="3200" i="1" dirty="0" smtClean="0"/>
              <a:t>, sigma, delta </a:t>
            </a:r>
            <a:r>
              <a:rPr lang="en-US" sz="3200" i="1" dirty="0"/>
              <a:t>waves </a:t>
            </a:r>
            <a:r>
              <a:rPr lang="en-US" sz="3200" i="1" dirty="0" smtClean="0"/>
              <a:t>(slow </a:t>
            </a:r>
            <a:r>
              <a:rPr lang="en-US" sz="3200" i="1" dirty="0"/>
              <a:t>waves), decreased muscle</a:t>
            </a:r>
          </a:p>
          <a:p>
            <a:r>
              <a:rPr lang="en-US" sz="3200" i="1" dirty="0" smtClean="0"/>
              <a:t>tone, behavioral </a:t>
            </a:r>
            <a:r>
              <a:rPr lang="en-US" sz="3200" i="1" dirty="0"/>
              <a:t>quiescence; </a:t>
            </a:r>
          </a:p>
          <a:p>
            <a:endParaRPr lang="en-US" sz="3200" i="1" dirty="0"/>
          </a:p>
          <a:p>
            <a:pPr marL="457200" indent="-457200">
              <a:buFont typeface="Wingdings" panose="05000000000000000000" pitchFamily="2" charset="2"/>
              <a:buChar char="Ø"/>
            </a:pPr>
            <a:r>
              <a:rPr lang="en-US" sz="3200" i="1" dirty="0" smtClean="0"/>
              <a:t>REM sleep (active sleep in newborns) - an </a:t>
            </a:r>
            <a:r>
              <a:rPr lang="en-US" sz="3200" i="1" dirty="0"/>
              <a:t>activated EEG- alpha waves, absence of muscle tone, </a:t>
            </a:r>
            <a:r>
              <a:rPr lang="en-US" sz="3200" i="1" dirty="0" smtClean="0"/>
              <a:t>rapid </a:t>
            </a:r>
            <a:r>
              <a:rPr lang="en-US" sz="3200" i="1" dirty="0"/>
              <a:t>eyes </a:t>
            </a:r>
            <a:r>
              <a:rPr lang="en-US" sz="3200" i="1" dirty="0" smtClean="0"/>
              <a:t>movements (REMs). </a:t>
            </a:r>
            <a:endParaRPr lang="en-US" sz="3200" i="1" dirty="0"/>
          </a:p>
          <a:p>
            <a:endParaRPr lang="en-US" sz="3200" i="1" dirty="0" smtClean="0"/>
          </a:p>
          <a:p>
            <a:endParaRPr lang="en-US" sz="3200" i="1" dirty="0"/>
          </a:p>
          <a:p>
            <a:endParaRPr lang="en-US" sz="3200" i="1" dirty="0" smtClean="0"/>
          </a:p>
          <a:p>
            <a:endParaRPr lang="en-US" sz="3200" i="1" dirty="0"/>
          </a:p>
          <a:p>
            <a:endParaRPr lang="en-US" sz="3200" i="1" dirty="0" smtClean="0"/>
          </a:p>
          <a:p>
            <a:endParaRPr lang="en-US" sz="3200" i="1" dirty="0"/>
          </a:p>
          <a:p>
            <a:endParaRPr lang="en-US" sz="3200" i="1" dirty="0" smtClean="0"/>
          </a:p>
          <a:p>
            <a:endParaRPr lang="ru-RU" sz="3200" i="1"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969" y="1635474"/>
            <a:ext cx="3609975" cy="3953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Рисунок 13"/>
          <p:cNvPicPr>
            <a:picLocks noChangeAspect="1"/>
          </p:cNvPicPr>
          <p:nvPr/>
        </p:nvPicPr>
        <p:blipFill>
          <a:blip r:embed="rId4"/>
          <a:stretch>
            <a:fillRect/>
          </a:stretch>
        </p:blipFill>
        <p:spPr>
          <a:xfrm>
            <a:off x="1816264" y="17192"/>
            <a:ext cx="5447743" cy="1008112"/>
          </a:xfrm>
          <a:prstGeom prst="rect">
            <a:avLst/>
          </a:prstGeom>
        </p:spPr>
      </p:pic>
    </p:spTree>
    <p:extLst>
      <p:ext uri="{BB962C8B-B14F-4D97-AF65-F5344CB8AC3E}">
        <p14:creationId xmlns:p14="http://schemas.microsoft.com/office/powerpoint/2010/main" val="130356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124744"/>
            <a:ext cx="8568952" cy="2365723"/>
          </a:xfrm>
        </p:spPr>
        <p:txBody>
          <a:bodyPr>
            <a:noAutofit/>
          </a:bodyPr>
          <a:lstStyle/>
          <a:p>
            <a:pPr marL="0" indent="0" algn="ctr">
              <a:buNone/>
            </a:pPr>
            <a:r>
              <a:rPr lang="en-US" sz="2800" i="1" dirty="0" smtClean="0">
                <a:solidFill>
                  <a:srgbClr val="C00000"/>
                </a:solidFill>
              </a:rPr>
              <a:t>Synaptogenesis</a:t>
            </a:r>
            <a:r>
              <a:rPr lang="en-US" sz="2800" i="1" dirty="0">
                <a:solidFill>
                  <a:srgbClr val="C00000"/>
                </a:solidFill>
              </a:rPr>
              <a:t>, apoptosis, and myelination</a:t>
            </a:r>
            <a:r>
              <a:rPr lang="en-US" sz="2800" dirty="0">
                <a:solidFill>
                  <a:srgbClr val="000000"/>
                </a:solidFill>
              </a:rPr>
              <a:t> are critical in the maturation of functional neuronal circuit from neonatality to adolescence. These processes determine the physiological neuroplasticity, which is reflected in the formation and development of various neurophysiological patterns in different behavioral states.</a:t>
            </a:r>
            <a:endParaRPr lang="ru-RU" sz="2800" dirty="0"/>
          </a:p>
        </p:txBody>
      </p:sp>
      <p:pic>
        <p:nvPicPr>
          <p:cNvPr id="5" name="Рисунок 4"/>
          <p:cNvPicPr>
            <a:picLocks noChangeAspect="1"/>
          </p:cNvPicPr>
          <p:nvPr/>
        </p:nvPicPr>
        <p:blipFill>
          <a:blip r:embed="rId3"/>
          <a:stretch>
            <a:fillRect/>
          </a:stretch>
        </p:blipFill>
        <p:spPr>
          <a:xfrm>
            <a:off x="1816264" y="17192"/>
            <a:ext cx="5447743" cy="1008112"/>
          </a:xfrm>
          <a:prstGeom prst="rect">
            <a:avLst/>
          </a:prstGeom>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67478" y="4509120"/>
            <a:ext cx="3668534" cy="22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Заголовок 1"/>
          <p:cNvSpPr txBox="1">
            <a:spLocks/>
          </p:cNvSpPr>
          <p:nvPr/>
        </p:nvSpPr>
        <p:spPr>
          <a:xfrm>
            <a:off x="1501180" y="918245"/>
            <a:ext cx="5976664" cy="782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sz="3200" b="1" i="1" dirty="0">
              <a:solidFill>
                <a:srgbClr val="FF0000"/>
              </a:solidFill>
            </a:endParaRPr>
          </a:p>
        </p:txBody>
      </p:sp>
      <p:sp>
        <p:nvSpPr>
          <p:cNvPr id="2" name="Прямоугольник 1"/>
          <p:cNvSpPr/>
          <p:nvPr/>
        </p:nvSpPr>
        <p:spPr>
          <a:xfrm>
            <a:off x="144016" y="4149080"/>
            <a:ext cx="5364088" cy="2585323"/>
          </a:xfrm>
          <a:prstGeom prst="rect">
            <a:avLst/>
          </a:prstGeom>
          <a:ln>
            <a:solidFill>
              <a:schemeClr val="tx1"/>
            </a:solidFill>
          </a:ln>
        </p:spPr>
        <p:txBody>
          <a:bodyPr wrap="square">
            <a:spAutoFit/>
          </a:bodyPr>
          <a:lstStyle/>
          <a:p>
            <a:pPr lvl="0" algn="ctr">
              <a:spcBef>
                <a:spcPts val="480"/>
              </a:spcBef>
            </a:pPr>
            <a:r>
              <a:rPr lang="en-US" dirty="0">
                <a:solidFill>
                  <a:srgbClr val="000000"/>
                </a:solidFill>
              </a:rPr>
              <a:t>An </a:t>
            </a:r>
            <a:r>
              <a:rPr lang="en-US" b="1" i="1" dirty="0">
                <a:solidFill>
                  <a:srgbClr val="FF0000"/>
                </a:solidFill>
              </a:rPr>
              <a:t>electroencephalogram  (EEG)</a:t>
            </a:r>
            <a:r>
              <a:rPr lang="en-US" dirty="0">
                <a:solidFill>
                  <a:srgbClr val="000000"/>
                </a:solidFill>
              </a:rPr>
              <a:t> is a test that measures the electrical activity in the brain and lets see any neurophysiological phenomena as during wakefulness as in the sleep</a:t>
            </a:r>
            <a:r>
              <a:rPr lang="en-US" dirty="0" smtClean="0">
                <a:solidFill>
                  <a:srgbClr val="000000"/>
                </a:solidFill>
              </a:rPr>
              <a:t>. It </a:t>
            </a:r>
            <a:r>
              <a:rPr lang="en-US" dirty="0">
                <a:solidFill>
                  <a:srgbClr val="000000"/>
                </a:solidFill>
              </a:rPr>
              <a:t>is one of the safest, most accessible and adequate methods for assessing the functional brain state, its maturation and the formation of bioelectrical activity across the childhood. The sleep EEG objectively quantifies the need for recovery of neuronal </a:t>
            </a:r>
            <a:r>
              <a:rPr lang="en-US" dirty="0" smtClean="0">
                <a:solidFill>
                  <a:srgbClr val="000000"/>
                </a:solidFill>
              </a:rPr>
              <a:t>networks.</a:t>
            </a:r>
            <a:endParaRPr lang="ru-RU" dirty="0">
              <a:solidFill>
                <a:prstClr val="black"/>
              </a:solidFill>
              <a:latin typeface="Times New Roman"/>
              <a:ea typeface="Times New Roman"/>
            </a:endParaRPr>
          </a:p>
        </p:txBody>
      </p:sp>
    </p:spTree>
    <p:extLst>
      <p:ext uri="{BB962C8B-B14F-4D97-AF65-F5344CB8AC3E}">
        <p14:creationId xmlns:p14="http://schemas.microsoft.com/office/powerpoint/2010/main" val="16702168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614" y="1628800"/>
            <a:ext cx="8791288" cy="864096"/>
          </a:xfrm>
        </p:spPr>
        <p:txBody>
          <a:bodyPr>
            <a:noAutofit/>
          </a:bodyPr>
          <a:lstStyle/>
          <a:p>
            <a:pPr algn="just">
              <a:buFont typeface="Wingdings" panose="05000000000000000000" pitchFamily="2" charset="2"/>
              <a:buChar char="Ø"/>
            </a:pPr>
            <a:r>
              <a:rPr lang="en-US" sz="2000" dirty="0" smtClean="0"/>
              <a:t>Sleep slow wave activity </a:t>
            </a:r>
            <a:r>
              <a:rPr lang="en-US" sz="2000" dirty="0"/>
              <a:t>(SWA, 1–4.5 </a:t>
            </a:r>
            <a:r>
              <a:rPr lang="en-US" sz="2000" dirty="0" smtClean="0"/>
              <a:t>Hz) reaches </a:t>
            </a:r>
            <a:r>
              <a:rPr lang="en-US" sz="2000" dirty="0"/>
              <a:t>a maximum during the middle of childhood and exponentially declines during </a:t>
            </a:r>
            <a:r>
              <a:rPr lang="en-US" sz="2000" dirty="0" smtClean="0"/>
              <a:t>adolescence; </a:t>
            </a:r>
            <a:endParaRPr lang="en-US" sz="2000" dirty="0"/>
          </a:p>
        </p:txBody>
      </p:sp>
      <p:sp>
        <p:nvSpPr>
          <p:cNvPr id="6" name="Прямоугольник 5"/>
          <p:cNvSpPr/>
          <p:nvPr/>
        </p:nvSpPr>
        <p:spPr>
          <a:xfrm>
            <a:off x="7235156" y="6567155"/>
            <a:ext cx="1873348" cy="246221"/>
          </a:xfrm>
          <a:prstGeom prst="rect">
            <a:avLst/>
          </a:prstGeom>
        </p:spPr>
        <p:txBody>
          <a:bodyPr wrap="square">
            <a:spAutoFit/>
          </a:bodyPr>
          <a:lstStyle/>
          <a:p>
            <a:pPr algn="just"/>
            <a:r>
              <a:rPr lang="en-US" sz="1000" i="1" dirty="0" err="1">
                <a:solidFill>
                  <a:prstClr val="black"/>
                </a:solidFill>
              </a:rPr>
              <a:t>Kurth</a:t>
            </a:r>
            <a:r>
              <a:rPr lang="en-US" sz="1000" i="1" dirty="0">
                <a:solidFill>
                  <a:prstClr val="black"/>
                </a:solidFill>
              </a:rPr>
              <a:t> </a:t>
            </a:r>
            <a:r>
              <a:rPr lang="en-US" sz="1000" i="1" dirty="0" smtClean="0">
                <a:solidFill>
                  <a:prstClr val="black"/>
                </a:solidFill>
              </a:rPr>
              <a:t>S et al. </a:t>
            </a:r>
            <a:r>
              <a:rPr lang="en-US" sz="1000" i="1" dirty="0" err="1" smtClean="0">
                <a:solidFill>
                  <a:prstClr val="black"/>
                </a:solidFill>
              </a:rPr>
              <a:t>Neuroimage</a:t>
            </a:r>
            <a:r>
              <a:rPr lang="en-US" sz="1000" i="1" dirty="0" smtClean="0">
                <a:solidFill>
                  <a:prstClr val="black"/>
                </a:solidFill>
              </a:rPr>
              <a:t>. 2012 </a:t>
            </a:r>
            <a:endParaRPr lang="ru-RU" sz="1000" i="1" dirty="0">
              <a:solidFill>
                <a:prstClr val="black"/>
              </a:solidFill>
            </a:endParaRPr>
          </a:p>
        </p:txBody>
      </p:sp>
      <p:sp>
        <p:nvSpPr>
          <p:cNvPr id="8" name="Заголовок 1"/>
          <p:cNvSpPr txBox="1">
            <a:spLocks/>
          </p:cNvSpPr>
          <p:nvPr/>
        </p:nvSpPr>
        <p:spPr>
          <a:xfrm>
            <a:off x="876483" y="908720"/>
            <a:ext cx="7391300" cy="782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smtClean="0">
                <a:solidFill>
                  <a:srgbClr val="FF0000"/>
                </a:solidFill>
              </a:rPr>
              <a:t>Slow Wave Activity = Brain Maturation</a:t>
            </a:r>
            <a:endParaRPr lang="ru-RU" sz="3200" b="1" i="1" dirty="0">
              <a:solidFill>
                <a:srgbClr val="FF0000"/>
              </a:solidFill>
            </a:endParaRPr>
          </a:p>
        </p:txBody>
      </p:sp>
      <p:pic>
        <p:nvPicPr>
          <p:cNvPr id="10" name="Рисунок 9"/>
          <p:cNvPicPr>
            <a:picLocks noChangeAspect="1"/>
          </p:cNvPicPr>
          <p:nvPr/>
        </p:nvPicPr>
        <p:blipFill>
          <a:blip r:embed="rId3"/>
          <a:stretch>
            <a:fillRect/>
          </a:stretch>
        </p:blipFill>
        <p:spPr>
          <a:xfrm>
            <a:off x="1816264" y="17192"/>
            <a:ext cx="5447743" cy="1008112"/>
          </a:xfrm>
          <a:prstGeom prst="rect">
            <a:avLst/>
          </a:prstGeom>
        </p:spPr>
      </p:pic>
      <p:pic>
        <p:nvPicPr>
          <p:cNvPr id="1026" name="Picture 2" descr="An external file that holds a picture, illustration, etc.&#10;Object name is nihms690475f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2737352"/>
            <a:ext cx="5076056" cy="342795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807" y="2350616"/>
            <a:ext cx="3840113" cy="4462760"/>
          </a:xfrm>
          <a:prstGeom prst="rect">
            <a:avLst/>
          </a:prstGeom>
        </p:spPr>
        <p:txBody>
          <a:bodyPr wrap="square">
            <a:spAutoFit/>
          </a:bodyPr>
          <a:lstStyle/>
          <a:p>
            <a:pPr marL="342900" lvl="0" indent="-342900" algn="just">
              <a:spcBef>
                <a:spcPct val="20000"/>
              </a:spcBef>
              <a:buFont typeface="Wingdings" panose="05000000000000000000" pitchFamily="2" charset="2"/>
              <a:buChar char="Ø"/>
            </a:pPr>
            <a:r>
              <a:rPr lang="en-US" sz="2000" dirty="0">
                <a:solidFill>
                  <a:prstClr val="black"/>
                </a:solidFill>
              </a:rPr>
              <a:t>Development of SWA parallels major changes in cortical maturation (e.g., the formation and subsequent elimination of synapses); </a:t>
            </a:r>
          </a:p>
          <a:p>
            <a:pPr marL="342900" lvl="0" indent="-342900" algn="just">
              <a:spcBef>
                <a:spcPct val="20000"/>
              </a:spcBef>
              <a:buFont typeface="Wingdings" panose="05000000000000000000" pitchFamily="2" charset="2"/>
              <a:buChar char="Ø"/>
            </a:pPr>
            <a:r>
              <a:rPr lang="en-US" sz="2000" dirty="0">
                <a:solidFill>
                  <a:prstClr val="black"/>
                </a:solidFill>
              </a:rPr>
              <a:t>The cortical region displaying maximal SWA shifts from back to front. This </a:t>
            </a:r>
            <a:r>
              <a:rPr lang="en-US" sz="2000" b="1" i="1" dirty="0" err="1">
                <a:solidFill>
                  <a:prstClr val="black"/>
                </a:solidFill>
              </a:rPr>
              <a:t>postero</a:t>
            </a:r>
            <a:r>
              <a:rPr lang="en-US" sz="2000" b="1" i="1" dirty="0">
                <a:solidFill>
                  <a:prstClr val="black"/>
                </a:solidFill>
              </a:rPr>
              <a:t>-anterior maturation of SWA </a:t>
            </a:r>
            <a:r>
              <a:rPr lang="en-US" sz="2000" dirty="0">
                <a:solidFill>
                  <a:prstClr val="black"/>
                </a:solidFill>
              </a:rPr>
              <a:t>topography parallels the structural maturation of the cortex (e.g. cortical gray matter thickness) and fits to the development of functions.</a:t>
            </a:r>
          </a:p>
        </p:txBody>
      </p:sp>
    </p:spTree>
    <p:extLst>
      <p:ext uri="{BB962C8B-B14F-4D97-AF65-F5344CB8AC3E}">
        <p14:creationId xmlns:p14="http://schemas.microsoft.com/office/powerpoint/2010/main" val="2546699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5212" y="5095725"/>
            <a:ext cx="8229600" cy="1933675"/>
          </a:xfrm>
        </p:spPr>
        <p:txBody>
          <a:bodyPr>
            <a:normAutofit/>
          </a:bodyPr>
          <a:lstStyle/>
          <a:p>
            <a:pPr marL="0" indent="0" algn="ctr">
              <a:buNone/>
            </a:pPr>
            <a:r>
              <a:rPr lang="en-US" sz="2400" dirty="0" smtClean="0"/>
              <a:t>An </a:t>
            </a:r>
            <a:r>
              <a:rPr lang="en-US" sz="2400" dirty="0"/>
              <a:t>EEG of a healthy </a:t>
            </a:r>
            <a:r>
              <a:rPr lang="en-US" sz="2400" dirty="0" smtClean="0"/>
              <a:t>term </a:t>
            </a:r>
            <a:r>
              <a:rPr lang="en-US" sz="2400" dirty="0"/>
              <a:t>baby is characterized by amplitude symmetry and synchrony of </a:t>
            </a:r>
            <a:r>
              <a:rPr lang="en-US" sz="2400" dirty="0" smtClean="0"/>
              <a:t>the bursts. Normally</a:t>
            </a:r>
            <a:r>
              <a:rPr lang="en-US" sz="2400" dirty="0"/>
              <a:t>, </a:t>
            </a:r>
            <a:r>
              <a:rPr lang="en-US" sz="2400" dirty="0" smtClean="0"/>
              <a:t>some transient EEG patterns </a:t>
            </a:r>
            <a:r>
              <a:rPr lang="en-US" sz="2400" dirty="0"/>
              <a:t>are recorded in newborns</a:t>
            </a:r>
            <a:r>
              <a:rPr lang="en-US" sz="2400" dirty="0" smtClean="0"/>
              <a:t>.</a:t>
            </a:r>
          </a:p>
        </p:txBody>
      </p:sp>
      <p:pic>
        <p:nvPicPr>
          <p:cNvPr id="8" name="Рисунок 7"/>
          <p:cNvPicPr>
            <a:picLocks noChangeAspect="1"/>
          </p:cNvPicPr>
          <p:nvPr/>
        </p:nvPicPr>
        <p:blipFill>
          <a:blip r:embed="rId3"/>
          <a:stretch>
            <a:fillRect/>
          </a:stretch>
        </p:blipFill>
        <p:spPr>
          <a:xfrm>
            <a:off x="2361143" y="2878435"/>
            <a:ext cx="4357984" cy="1990725"/>
          </a:xfrm>
          <a:prstGeom prst="rect">
            <a:avLst/>
          </a:prstGeom>
        </p:spPr>
      </p:pic>
      <p:sp>
        <p:nvSpPr>
          <p:cNvPr id="9" name="Прямоугольник 8"/>
          <p:cNvSpPr/>
          <p:nvPr/>
        </p:nvSpPr>
        <p:spPr>
          <a:xfrm>
            <a:off x="4572000" y="6586811"/>
            <a:ext cx="4572000" cy="246221"/>
          </a:xfrm>
          <a:prstGeom prst="rect">
            <a:avLst/>
          </a:prstGeom>
        </p:spPr>
        <p:txBody>
          <a:bodyPr>
            <a:spAutoFit/>
          </a:bodyPr>
          <a:lstStyle/>
          <a:p>
            <a:pPr algn="r"/>
            <a:r>
              <a:rPr lang="en-US" sz="1000" dirty="0"/>
              <a:t>https://neupsykey.com/neonatal-eeg-and-neonatal-seizures/</a:t>
            </a:r>
          </a:p>
        </p:txBody>
      </p:sp>
      <p:sp>
        <p:nvSpPr>
          <p:cNvPr id="12" name="Заголовок 1"/>
          <p:cNvSpPr txBox="1">
            <a:spLocks/>
          </p:cNvSpPr>
          <p:nvPr/>
        </p:nvSpPr>
        <p:spPr>
          <a:xfrm>
            <a:off x="827584" y="1134269"/>
            <a:ext cx="7391300" cy="782563"/>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smtClean="0">
                <a:solidFill>
                  <a:srgbClr val="FF0000"/>
                </a:solidFill>
              </a:rPr>
              <a:t>Sleep EEG in </a:t>
            </a:r>
            <a:r>
              <a:rPr lang="en-US" sz="3200" b="1" i="1" dirty="0">
                <a:solidFill>
                  <a:srgbClr val="FF0000"/>
                </a:solidFill>
              </a:rPr>
              <a:t>the </a:t>
            </a:r>
            <a:r>
              <a:rPr lang="en-US" sz="3200" b="1" i="1" dirty="0" smtClean="0">
                <a:solidFill>
                  <a:srgbClr val="FF0000"/>
                </a:solidFill>
              </a:rPr>
              <a:t>Neonatal </a:t>
            </a:r>
            <a:r>
              <a:rPr lang="en-US" sz="3200" b="1" i="1" dirty="0">
                <a:solidFill>
                  <a:srgbClr val="FF0000"/>
                </a:solidFill>
              </a:rPr>
              <a:t>Period </a:t>
            </a:r>
            <a:endParaRPr lang="en-US" sz="3200" b="1" i="1" dirty="0" smtClean="0">
              <a:solidFill>
                <a:srgbClr val="FF0000"/>
              </a:solidFill>
            </a:endParaRPr>
          </a:p>
          <a:p>
            <a:r>
              <a:rPr lang="en-US" sz="3200" b="1" i="1" dirty="0" smtClean="0">
                <a:solidFill>
                  <a:srgbClr val="FF0000"/>
                </a:solidFill>
              </a:rPr>
              <a:t>(</a:t>
            </a:r>
            <a:r>
              <a:rPr lang="en-US" sz="3200" b="1" i="1" dirty="0">
                <a:solidFill>
                  <a:srgbClr val="FF0000"/>
                </a:solidFill>
              </a:rPr>
              <a:t>the first 4 weeks of </a:t>
            </a:r>
            <a:r>
              <a:rPr lang="en-US" sz="3200" b="1" i="1" dirty="0" smtClean="0">
                <a:solidFill>
                  <a:srgbClr val="FF0000"/>
                </a:solidFill>
              </a:rPr>
              <a:t>life)</a:t>
            </a:r>
            <a:endParaRPr lang="ru-RU" sz="3200" b="1" i="1" dirty="0">
              <a:solidFill>
                <a:srgbClr val="FF0000"/>
              </a:solidFill>
            </a:endParaRPr>
          </a:p>
        </p:txBody>
      </p:sp>
      <p:pic>
        <p:nvPicPr>
          <p:cNvPr id="14" name="Рисунок 13"/>
          <p:cNvPicPr>
            <a:picLocks noChangeAspect="1"/>
          </p:cNvPicPr>
          <p:nvPr/>
        </p:nvPicPr>
        <p:blipFill>
          <a:blip r:embed="rId4"/>
          <a:stretch>
            <a:fillRect/>
          </a:stretch>
        </p:blipFill>
        <p:spPr>
          <a:xfrm>
            <a:off x="1816264" y="17192"/>
            <a:ext cx="5447743" cy="1008112"/>
          </a:xfrm>
          <a:prstGeom prst="rect">
            <a:avLst/>
          </a:prstGeom>
        </p:spPr>
      </p:pic>
      <p:sp>
        <p:nvSpPr>
          <p:cNvPr id="16" name="Прямоугольник 15"/>
          <p:cNvSpPr/>
          <p:nvPr/>
        </p:nvSpPr>
        <p:spPr>
          <a:xfrm>
            <a:off x="395536" y="2062589"/>
            <a:ext cx="8568952" cy="707886"/>
          </a:xfrm>
          <a:prstGeom prst="rect">
            <a:avLst/>
          </a:prstGeom>
        </p:spPr>
        <p:txBody>
          <a:bodyPr wrap="square">
            <a:spAutoFit/>
          </a:bodyPr>
          <a:lstStyle/>
          <a:p>
            <a:pPr algn="ctr"/>
            <a:r>
              <a:rPr lang="en-US" sz="2000" dirty="0" smtClean="0"/>
              <a:t>The changes </a:t>
            </a:r>
            <a:r>
              <a:rPr lang="en-US" sz="2000" dirty="0"/>
              <a:t>in the neonatal EEG are associated with brain maturation </a:t>
            </a:r>
            <a:endParaRPr lang="en-US" sz="2000" dirty="0" smtClean="0"/>
          </a:p>
          <a:p>
            <a:pPr algn="ctr"/>
            <a:r>
              <a:rPr lang="en-US" sz="2000" dirty="0" smtClean="0"/>
              <a:t>and </a:t>
            </a:r>
            <a:r>
              <a:rPr lang="en-US" sz="2000" dirty="0"/>
              <a:t>depend on </a:t>
            </a:r>
            <a:r>
              <a:rPr lang="en-US" sz="2000" dirty="0" err="1" smtClean="0"/>
              <a:t>conceptional</a:t>
            </a:r>
            <a:r>
              <a:rPr lang="en-US" sz="2000" dirty="0" smtClean="0"/>
              <a:t> </a:t>
            </a:r>
            <a:r>
              <a:rPr lang="en-US" sz="2000" dirty="0"/>
              <a:t>age </a:t>
            </a:r>
            <a:r>
              <a:rPr lang="en-US" sz="2000" dirty="0" smtClean="0"/>
              <a:t>(CA</a:t>
            </a:r>
            <a:r>
              <a:rPr lang="en-US" sz="2000" dirty="0"/>
              <a:t>). </a:t>
            </a:r>
            <a:endParaRPr lang="ru-RU" sz="2000" dirty="0"/>
          </a:p>
        </p:txBody>
      </p:sp>
    </p:spTree>
    <p:extLst>
      <p:ext uri="{BB962C8B-B14F-4D97-AF65-F5344CB8AC3E}">
        <p14:creationId xmlns:p14="http://schemas.microsoft.com/office/powerpoint/2010/main" val="10511691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1192" y="1628800"/>
            <a:ext cx="8795320" cy="2160240"/>
          </a:xfrm>
        </p:spPr>
        <p:txBody>
          <a:bodyPr>
            <a:noAutofit/>
          </a:bodyPr>
          <a:lstStyle/>
          <a:p>
            <a:pPr algn="just">
              <a:buFont typeface="Wingdings" panose="05000000000000000000" pitchFamily="2" charset="2"/>
              <a:buChar char="Ø"/>
            </a:pPr>
            <a:r>
              <a:rPr lang="en-US" sz="2000" dirty="0"/>
              <a:t>Continuous </a:t>
            </a:r>
            <a:r>
              <a:rPr lang="en-US" sz="2000" dirty="0" smtClean="0"/>
              <a:t>activity (CSWS) </a:t>
            </a:r>
            <a:r>
              <a:rPr lang="en-US" sz="2000" dirty="0"/>
              <a:t>– a trace with a steady </a:t>
            </a:r>
            <a:r>
              <a:rPr lang="en-US" sz="2000" dirty="0" smtClean="0"/>
              <a:t>amplitude, low- and high-amplitude </a:t>
            </a:r>
            <a:r>
              <a:rPr lang="en-US" sz="2000" dirty="0" err="1" smtClean="0"/>
              <a:t>tetha</a:t>
            </a:r>
            <a:r>
              <a:rPr lang="en-US" sz="2000" dirty="0" smtClean="0"/>
              <a:t> and delta waves;</a:t>
            </a:r>
            <a:endParaRPr lang="ru-RU" sz="2000" dirty="0"/>
          </a:p>
          <a:p>
            <a:pPr algn="just">
              <a:buFont typeface="Wingdings" panose="05000000000000000000" pitchFamily="2" charset="2"/>
              <a:buChar char="Ø"/>
            </a:pPr>
            <a:r>
              <a:rPr lang="ru-RU" sz="2000" dirty="0" err="1" smtClean="0"/>
              <a:t>Tracé</a:t>
            </a:r>
            <a:r>
              <a:rPr lang="ru-RU" sz="2000" dirty="0" smtClean="0"/>
              <a:t> </a:t>
            </a:r>
            <a:r>
              <a:rPr lang="ru-RU" sz="2000" dirty="0" err="1" smtClean="0"/>
              <a:t>alternant</a:t>
            </a:r>
            <a:r>
              <a:rPr lang="ru-RU" sz="2000" dirty="0" smtClean="0"/>
              <a:t> </a:t>
            </a:r>
            <a:r>
              <a:rPr lang="en-US" sz="2000" dirty="0" smtClean="0"/>
              <a:t>(TA) </a:t>
            </a:r>
            <a:r>
              <a:rPr lang="ru-RU" sz="2000" dirty="0" smtClean="0"/>
              <a:t>– </a:t>
            </a:r>
            <a:r>
              <a:rPr lang="en-US" sz="2000" dirty="0" smtClean="0"/>
              <a:t>specific EEG pattern during </a:t>
            </a:r>
            <a:r>
              <a:rPr lang="en-US" sz="2000" dirty="0"/>
              <a:t>quiet sleep </a:t>
            </a:r>
            <a:r>
              <a:rPr lang="en-US" sz="2000" dirty="0" smtClean="0"/>
              <a:t>characterized by </a:t>
            </a:r>
            <a:r>
              <a:rPr lang="en-US" sz="2000" dirty="0"/>
              <a:t>alternating periods of high-voltage burst intervals and </a:t>
            </a:r>
            <a:r>
              <a:rPr lang="en-US" sz="2000" dirty="0" smtClean="0"/>
              <a:t>low-amplitude </a:t>
            </a:r>
            <a:r>
              <a:rPr lang="en-US" sz="2000" dirty="0" err="1" smtClean="0"/>
              <a:t>interburst</a:t>
            </a:r>
            <a:r>
              <a:rPr lang="en-US" sz="2000" dirty="0" smtClean="0"/>
              <a:t> interval);</a:t>
            </a:r>
          </a:p>
          <a:p>
            <a:pPr algn="just">
              <a:buFont typeface="Wingdings" panose="05000000000000000000" pitchFamily="2" charset="2"/>
              <a:buChar char="Ø"/>
            </a:pPr>
            <a:r>
              <a:rPr lang="en-US" sz="2000" dirty="0" smtClean="0"/>
              <a:t>Delta brushes </a:t>
            </a:r>
            <a:r>
              <a:rPr lang="en-US" sz="2000" dirty="0"/>
              <a:t>(DBs) - </a:t>
            </a:r>
            <a:r>
              <a:rPr lang="en-US" sz="2000" dirty="0" smtClean="0"/>
              <a:t>CSWS </a:t>
            </a:r>
            <a:r>
              <a:rPr lang="en-US" sz="2000" dirty="0"/>
              <a:t>with superimposed fast oscillations </a:t>
            </a:r>
            <a:r>
              <a:rPr lang="en-US" sz="2000" dirty="0" smtClean="0"/>
              <a:t>(</a:t>
            </a:r>
            <a:r>
              <a:rPr lang="en-US" sz="2000" dirty="0"/>
              <a:t>8-25 Hz) </a:t>
            </a:r>
            <a:r>
              <a:rPr lang="en-US" sz="2000" dirty="0" smtClean="0"/>
              <a:t>– important </a:t>
            </a:r>
            <a:r>
              <a:rPr lang="en-US" sz="2000" dirty="0"/>
              <a:t>indicators of the brain </a:t>
            </a:r>
            <a:r>
              <a:rPr lang="en-US" sz="2000" dirty="0" smtClean="0"/>
              <a:t>maturation</a:t>
            </a:r>
          </a:p>
        </p:txBody>
      </p:sp>
      <p:sp>
        <p:nvSpPr>
          <p:cNvPr id="6" name="Прямоугольник 5"/>
          <p:cNvSpPr/>
          <p:nvPr/>
        </p:nvSpPr>
        <p:spPr>
          <a:xfrm>
            <a:off x="4498852" y="6590163"/>
            <a:ext cx="4752552" cy="246221"/>
          </a:xfrm>
          <a:prstGeom prst="rect">
            <a:avLst/>
          </a:prstGeom>
        </p:spPr>
        <p:txBody>
          <a:bodyPr wrap="square">
            <a:spAutoFit/>
          </a:bodyPr>
          <a:lstStyle/>
          <a:p>
            <a:pPr algn="just"/>
            <a:r>
              <a:rPr lang="en-US" sz="1000" i="1" dirty="0" smtClean="0"/>
              <a:t>https</a:t>
            </a:r>
            <a:r>
              <a:rPr lang="en-US" sz="1000" i="1" dirty="0"/>
              <a:t>://neupsykey.com/neonatal-eeg-and-neonatal-seizures</a:t>
            </a:r>
            <a:r>
              <a:rPr lang="en-US" sz="1000" i="1" dirty="0" smtClean="0"/>
              <a:t>/; Whitehead </a:t>
            </a:r>
            <a:r>
              <a:rPr lang="en-US" sz="1000" i="1" dirty="0"/>
              <a:t>K</a:t>
            </a:r>
            <a:r>
              <a:rPr lang="en-US" sz="1000" i="1" dirty="0" smtClean="0"/>
              <a:t>. et al, 2017</a:t>
            </a:r>
            <a:endParaRPr lang="ru-RU" sz="1000" i="1"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4077072"/>
            <a:ext cx="7634237" cy="2513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Заголовок 1"/>
          <p:cNvSpPr txBox="1">
            <a:spLocks/>
          </p:cNvSpPr>
          <p:nvPr/>
        </p:nvSpPr>
        <p:spPr>
          <a:xfrm>
            <a:off x="876483" y="908720"/>
            <a:ext cx="7391300" cy="782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dirty="0" smtClean="0">
                <a:solidFill>
                  <a:srgbClr val="FF0000"/>
                </a:solidFill>
              </a:rPr>
              <a:t>Specific Sleep EEG Patterns in Newborns</a:t>
            </a:r>
            <a:endParaRPr lang="ru-RU" sz="3200" b="1" i="1" dirty="0">
              <a:solidFill>
                <a:srgbClr val="FF0000"/>
              </a:solidFill>
            </a:endParaRPr>
          </a:p>
        </p:txBody>
      </p:sp>
      <p:pic>
        <p:nvPicPr>
          <p:cNvPr id="10" name="Рисунок 9"/>
          <p:cNvPicPr>
            <a:picLocks noChangeAspect="1"/>
          </p:cNvPicPr>
          <p:nvPr/>
        </p:nvPicPr>
        <p:blipFill>
          <a:blip r:embed="rId4"/>
          <a:stretch>
            <a:fillRect/>
          </a:stretch>
        </p:blipFill>
        <p:spPr>
          <a:xfrm>
            <a:off x="1816264" y="17192"/>
            <a:ext cx="5447743" cy="1008112"/>
          </a:xfrm>
          <a:prstGeom prst="rect">
            <a:avLst/>
          </a:prstGeom>
        </p:spPr>
      </p:pic>
      <p:sp>
        <p:nvSpPr>
          <p:cNvPr id="9" name="TextBox 8"/>
          <p:cNvSpPr txBox="1"/>
          <p:nvPr/>
        </p:nvSpPr>
        <p:spPr>
          <a:xfrm>
            <a:off x="7799362" y="4767436"/>
            <a:ext cx="551754" cy="369332"/>
          </a:xfrm>
          <a:prstGeom prst="rect">
            <a:avLst/>
          </a:prstGeom>
          <a:noFill/>
        </p:spPr>
        <p:txBody>
          <a:bodyPr wrap="none" rtlCol="0">
            <a:spAutoFit/>
          </a:bodyPr>
          <a:lstStyle/>
          <a:p>
            <a:r>
              <a:rPr lang="en-US" b="1" dirty="0" smtClean="0"/>
              <a:t>DBs</a:t>
            </a:r>
            <a:endParaRPr lang="ru-RU" b="1" dirty="0"/>
          </a:p>
        </p:txBody>
      </p:sp>
      <p:sp>
        <p:nvSpPr>
          <p:cNvPr id="18" name="Прямоугольник 17"/>
          <p:cNvSpPr/>
          <p:nvPr/>
        </p:nvSpPr>
        <p:spPr>
          <a:xfrm>
            <a:off x="7634894" y="4782925"/>
            <a:ext cx="328936" cy="338554"/>
          </a:xfrm>
          <a:prstGeom prst="rect">
            <a:avLst/>
          </a:prstGeom>
        </p:spPr>
        <p:txBody>
          <a:bodyPr wrap="none">
            <a:spAutoFit/>
          </a:bodyPr>
          <a:lstStyle/>
          <a:p>
            <a:pPr lvl="0" algn="just">
              <a:spcBef>
                <a:spcPct val="20000"/>
              </a:spcBef>
            </a:pPr>
            <a:r>
              <a:rPr lang="en-US" sz="1600" b="1" dirty="0">
                <a:solidFill>
                  <a:prstClr val="black"/>
                </a:solidFill>
              </a:rPr>
              <a:t>&amp;</a:t>
            </a:r>
            <a:endParaRPr lang="ru-RU" sz="1600" b="1" dirty="0">
              <a:solidFill>
                <a:prstClr val="black"/>
              </a:solidFill>
            </a:endParaRPr>
          </a:p>
        </p:txBody>
      </p:sp>
    </p:spTree>
    <p:extLst>
      <p:ext uri="{BB962C8B-B14F-4D97-AF65-F5344CB8AC3E}">
        <p14:creationId xmlns:p14="http://schemas.microsoft.com/office/powerpoint/2010/main" val="41027349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77072"/>
            <a:ext cx="4540135" cy="2382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7504" y="6275195"/>
            <a:ext cx="7056784" cy="369332"/>
          </a:xfrm>
          <a:prstGeom prst="rect">
            <a:avLst/>
          </a:prstGeom>
        </p:spPr>
        <p:txBody>
          <a:bodyPr wrap="square">
            <a:spAutoFit/>
          </a:bodyPr>
          <a:lstStyle/>
          <a:p>
            <a:r>
              <a:rPr lang="en-US" dirty="0"/>
              <a:t>Delta-brush rhythm - “</a:t>
            </a:r>
            <a:r>
              <a:rPr lang="en-US" dirty="0" smtClean="0"/>
              <a:t>precursor” </a:t>
            </a:r>
            <a:r>
              <a:rPr lang="en-US" dirty="0"/>
              <a:t>the of </a:t>
            </a:r>
            <a:r>
              <a:rPr lang="en-US" b="1" i="1" dirty="0" smtClean="0"/>
              <a:t>sleep spindles </a:t>
            </a:r>
            <a:r>
              <a:rPr lang="en-US" dirty="0" smtClean="0"/>
              <a:t>in </a:t>
            </a:r>
            <a:r>
              <a:rPr lang="en-US" dirty="0"/>
              <a:t>older </a:t>
            </a:r>
            <a:r>
              <a:rPr lang="en-US" dirty="0" smtClean="0"/>
              <a:t>children</a:t>
            </a:r>
            <a:endParaRPr lang="ru-RU" dirty="0"/>
          </a:p>
        </p:txBody>
      </p:sp>
      <p:pic>
        <p:nvPicPr>
          <p:cNvPr id="7172" name="Picture 4" descr="Figure 24.. Continuous neonatal E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039844"/>
            <a:ext cx="4141855" cy="260419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902295" y="3656229"/>
            <a:ext cx="2614690" cy="369332"/>
          </a:xfrm>
          <a:prstGeom prst="rect">
            <a:avLst/>
          </a:prstGeom>
        </p:spPr>
        <p:txBody>
          <a:bodyPr wrap="none">
            <a:spAutoFit/>
          </a:bodyPr>
          <a:lstStyle/>
          <a:p>
            <a:r>
              <a:rPr lang="en-US" dirty="0"/>
              <a:t>Continuous neonatal </a:t>
            </a:r>
            <a:r>
              <a:rPr lang="en-US" dirty="0" smtClean="0"/>
              <a:t>EEG</a:t>
            </a:r>
            <a:endParaRPr lang="ru-RU" dirty="0"/>
          </a:p>
        </p:txBody>
      </p:sp>
      <p:pic>
        <p:nvPicPr>
          <p:cNvPr id="7174" name="Picture 6" descr="Figure 26.. Tracé alterna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2234" y="975651"/>
            <a:ext cx="3762214" cy="2680578"/>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869389" y="3656229"/>
            <a:ext cx="1597297" cy="369332"/>
          </a:xfrm>
          <a:prstGeom prst="rect">
            <a:avLst/>
          </a:prstGeom>
        </p:spPr>
        <p:txBody>
          <a:bodyPr wrap="none">
            <a:spAutoFit/>
          </a:bodyPr>
          <a:lstStyle/>
          <a:p>
            <a:r>
              <a:rPr lang="en-US" dirty="0" err="1"/>
              <a:t>Tracé</a:t>
            </a:r>
            <a:r>
              <a:rPr lang="en-US" dirty="0"/>
              <a:t> </a:t>
            </a:r>
            <a:r>
              <a:rPr lang="en-US" dirty="0" smtClean="0"/>
              <a:t>alternant</a:t>
            </a:r>
            <a:endParaRPr lang="ru-RU" dirty="0"/>
          </a:p>
        </p:txBody>
      </p:sp>
      <p:pic>
        <p:nvPicPr>
          <p:cNvPr id="11" name="Рисунок 10"/>
          <p:cNvPicPr>
            <a:picLocks noChangeAspect="1"/>
          </p:cNvPicPr>
          <p:nvPr/>
        </p:nvPicPr>
        <p:blipFill>
          <a:blip r:embed="rId6"/>
          <a:stretch>
            <a:fillRect/>
          </a:stretch>
        </p:blipFill>
        <p:spPr>
          <a:xfrm>
            <a:off x="1816264" y="17192"/>
            <a:ext cx="5447743" cy="1008112"/>
          </a:xfrm>
          <a:prstGeom prst="rect">
            <a:avLst/>
          </a:prstGeom>
        </p:spPr>
      </p:pic>
      <p:sp>
        <p:nvSpPr>
          <p:cNvPr id="10" name="Прямоугольник 9"/>
          <p:cNvSpPr/>
          <p:nvPr/>
        </p:nvSpPr>
        <p:spPr>
          <a:xfrm>
            <a:off x="3635896" y="6033045"/>
            <a:ext cx="6192688" cy="246221"/>
          </a:xfrm>
          <a:prstGeom prst="rect">
            <a:avLst/>
          </a:prstGeom>
        </p:spPr>
        <p:txBody>
          <a:bodyPr wrap="square">
            <a:spAutoFit/>
          </a:bodyPr>
          <a:lstStyle/>
          <a:p>
            <a:pPr algn="ctr"/>
            <a:r>
              <a:rPr lang="en-US" sz="1000" b="1" dirty="0"/>
              <a:t>Sleep </a:t>
            </a:r>
            <a:r>
              <a:rPr lang="en-US" sz="1000" b="1" dirty="0" smtClean="0"/>
              <a:t>spindles </a:t>
            </a:r>
            <a:r>
              <a:rPr lang="en-US" sz="1000" dirty="0"/>
              <a:t>- highly synchronized oscillation </a:t>
            </a:r>
            <a:r>
              <a:rPr lang="en-US" sz="1000" dirty="0" smtClean="0"/>
              <a:t>(</a:t>
            </a:r>
            <a:r>
              <a:rPr lang="en-US" sz="1000" dirty="0"/>
              <a:t>12-14 </a:t>
            </a:r>
            <a:r>
              <a:rPr lang="en-US" sz="1000" dirty="0" smtClean="0"/>
              <a:t>Hz)</a:t>
            </a:r>
            <a:r>
              <a:rPr lang="ru-RU" sz="1000" dirty="0" smtClean="0"/>
              <a:t> </a:t>
            </a:r>
            <a:r>
              <a:rPr lang="en-US" sz="1000" dirty="0" smtClean="0"/>
              <a:t>during up </a:t>
            </a:r>
            <a:r>
              <a:rPr lang="en-US" sz="1000" dirty="0"/>
              <a:t>to 1 </a:t>
            </a:r>
            <a:r>
              <a:rPr lang="en-US" sz="1000" dirty="0" smtClean="0"/>
              <a:t>second</a:t>
            </a:r>
            <a:endParaRPr lang="ru-RU" sz="1000" dirty="0"/>
          </a:p>
        </p:txBody>
      </p:sp>
      <p:pic>
        <p:nvPicPr>
          <p:cNvPr id="1026" name="Picture 2" descr="Figure 41.. Pediatric EEG: asynchronous spindles in a 16-month-old bo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2235" y="4149079"/>
            <a:ext cx="3762214" cy="18626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404023" y="4821820"/>
            <a:ext cx="319318" cy="261610"/>
          </a:xfrm>
          <a:prstGeom prst="rect">
            <a:avLst/>
          </a:prstGeom>
          <a:noFill/>
        </p:spPr>
        <p:txBody>
          <a:bodyPr wrap="none" rtlCol="0">
            <a:spAutoFit/>
          </a:bodyPr>
          <a:lstStyle/>
          <a:p>
            <a:r>
              <a:rPr lang="en-US" sz="1100" b="1" dirty="0" smtClean="0"/>
              <a:t>SS</a:t>
            </a:r>
            <a:endParaRPr lang="ru-RU" sz="1100" b="1" dirty="0"/>
          </a:p>
        </p:txBody>
      </p:sp>
    </p:spTree>
    <p:extLst>
      <p:ext uri="{BB962C8B-B14F-4D97-AF65-F5344CB8AC3E}">
        <p14:creationId xmlns:p14="http://schemas.microsoft.com/office/powerpoint/2010/main" val="5973503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
          <p:cNvSpPr txBox="1">
            <a:spLocks/>
          </p:cNvSpPr>
          <p:nvPr/>
        </p:nvSpPr>
        <p:spPr>
          <a:xfrm>
            <a:off x="683568" y="908720"/>
            <a:ext cx="7776864" cy="782563"/>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Aft>
                <a:spcPts val="0"/>
              </a:spcAft>
            </a:pPr>
            <a:r>
              <a:rPr lang="en-US" sz="3200" b="1" i="1" dirty="0">
                <a:solidFill>
                  <a:srgbClr val="FF0000"/>
                </a:solidFill>
                <a:ea typeface="+mn-ea"/>
                <a:cs typeface="+mn-cs"/>
              </a:rPr>
              <a:t>First 3 Years of Life – What’s Happen with Sleep </a:t>
            </a:r>
            <a:r>
              <a:rPr lang="en-US" sz="3200" b="1" i="1" dirty="0" smtClean="0">
                <a:solidFill>
                  <a:srgbClr val="FF0000"/>
                </a:solidFill>
                <a:ea typeface="+mn-ea"/>
                <a:cs typeface="+mn-cs"/>
              </a:rPr>
              <a:t>EEG</a:t>
            </a:r>
            <a:endParaRPr lang="ru-RU" sz="1400" dirty="0">
              <a:effectLst/>
              <a:latin typeface="Times New Roman"/>
              <a:ea typeface="Times New Roman"/>
            </a:endParaRPr>
          </a:p>
        </p:txBody>
      </p:sp>
      <p:pic>
        <p:nvPicPr>
          <p:cNvPr id="14" name="Рисунок 13"/>
          <p:cNvPicPr>
            <a:picLocks noChangeAspect="1"/>
          </p:cNvPicPr>
          <p:nvPr/>
        </p:nvPicPr>
        <p:blipFill>
          <a:blip r:embed="rId3"/>
          <a:stretch>
            <a:fillRect/>
          </a:stretch>
        </p:blipFill>
        <p:spPr>
          <a:xfrm>
            <a:off x="1816264" y="17192"/>
            <a:ext cx="5447743" cy="1008112"/>
          </a:xfrm>
          <a:prstGeom prst="rect">
            <a:avLst/>
          </a:prstGeom>
        </p:spPr>
      </p:pic>
      <p:sp>
        <p:nvSpPr>
          <p:cNvPr id="16" name="Прямоугольник 15"/>
          <p:cNvSpPr/>
          <p:nvPr/>
        </p:nvSpPr>
        <p:spPr>
          <a:xfrm>
            <a:off x="395536" y="1600924"/>
            <a:ext cx="8424936" cy="1107996"/>
          </a:xfrm>
          <a:prstGeom prst="rect">
            <a:avLst/>
          </a:prstGeom>
        </p:spPr>
        <p:txBody>
          <a:bodyPr wrap="square">
            <a:spAutoFit/>
          </a:bodyPr>
          <a:lstStyle/>
          <a:p>
            <a:pPr algn="ctr"/>
            <a:r>
              <a:rPr lang="en-US" sz="2200" dirty="0"/>
              <a:t>Many further maturational changes unfold during the first 3 years of life</a:t>
            </a:r>
            <a:r>
              <a:rPr lang="en-US" sz="2200" dirty="0" smtClean="0"/>
              <a:t>. This is critical p</a:t>
            </a:r>
            <a:r>
              <a:rPr lang="en-US" sz="2200" dirty="0" smtClean="0">
                <a:solidFill>
                  <a:prstClr val="black"/>
                </a:solidFill>
              </a:rPr>
              <a:t>eriod </a:t>
            </a:r>
            <a:r>
              <a:rPr lang="en-US" sz="2200" dirty="0">
                <a:solidFill>
                  <a:prstClr val="black"/>
                </a:solidFill>
              </a:rPr>
              <a:t>during which </a:t>
            </a:r>
            <a:r>
              <a:rPr lang="en-US" sz="2200" dirty="0" err="1">
                <a:solidFill>
                  <a:prstClr val="black"/>
                </a:solidFill>
              </a:rPr>
              <a:t>thalamocortical</a:t>
            </a:r>
            <a:r>
              <a:rPr lang="en-US" sz="2200" dirty="0">
                <a:solidFill>
                  <a:prstClr val="black"/>
                </a:solidFill>
              </a:rPr>
              <a:t> brain </a:t>
            </a:r>
            <a:r>
              <a:rPr lang="en-US" sz="2200" dirty="0" smtClean="0">
                <a:solidFill>
                  <a:prstClr val="black"/>
                </a:solidFill>
              </a:rPr>
              <a:t>connections and </a:t>
            </a:r>
            <a:r>
              <a:rPr lang="en-US" sz="2200" dirty="0">
                <a:solidFill>
                  <a:prstClr val="black"/>
                </a:solidFill>
              </a:rPr>
              <a:t>gray matter of the cerebral </a:t>
            </a:r>
            <a:r>
              <a:rPr lang="en-US" sz="2200" dirty="0" smtClean="0">
                <a:solidFill>
                  <a:prstClr val="black"/>
                </a:solidFill>
              </a:rPr>
              <a:t>cortex develop </a:t>
            </a:r>
            <a:r>
              <a:rPr lang="en-US" sz="2200" dirty="0">
                <a:solidFill>
                  <a:prstClr val="black"/>
                </a:solidFill>
              </a:rPr>
              <a:t>and mature. </a:t>
            </a:r>
            <a:endParaRPr lang="ru-RU" sz="2200" dirty="0">
              <a:solidFill>
                <a:prstClr val="black"/>
              </a:solidFill>
            </a:endParaRPr>
          </a:p>
        </p:txBody>
      </p:sp>
      <p:sp>
        <p:nvSpPr>
          <p:cNvPr id="4" name="Прямоугольник 3"/>
          <p:cNvSpPr/>
          <p:nvPr/>
        </p:nvSpPr>
        <p:spPr>
          <a:xfrm>
            <a:off x="-36512" y="2852936"/>
            <a:ext cx="9036496" cy="3970318"/>
          </a:xfrm>
          <a:prstGeom prst="rect">
            <a:avLst/>
          </a:prstGeom>
        </p:spPr>
        <p:txBody>
          <a:bodyPr wrap="square">
            <a:spAutoFit/>
          </a:bodyPr>
          <a:lstStyle/>
          <a:p>
            <a:pPr marL="285750" indent="-285750" algn="ctr">
              <a:buFont typeface="Wingdings" panose="05000000000000000000" pitchFamily="2" charset="2"/>
              <a:buChar char="ü"/>
            </a:pPr>
            <a:r>
              <a:rPr lang="en-US" b="1" i="1" dirty="0" smtClean="0"/>
              <a:t>Sleep spindles </a:t>
            </a:r>
            <a:r>
              <a:rPr lang="en-US" dirty="0" smtClean="0"/>
              <a:t>(SSs) first appear</a:t>
            </a:r>
            <a:r>
              <a:rPr lang="ru-RU" dirty="0" smtClean="0"/>
              <a:t> </a:t>
            </a:r>
            <a:r>
              <a:rPr lang="en-US" dirty="0" smtClean="0"/>
              <a:t>at 4-7 weeks in 50% and at 12 </a:t>
            </a:r>
            <a:r>
              <a:rPr lang="en-US" dirty="0"/>
              <a:t>weeks </a:t>
            </a:r>
            <a:r>
              <a:rPr lang="en-US" dirty="0" smtClean="0"/>
              <a:t>in about</a:t>
            </a:r>
            <a:r>
              <a:rPr lang="ru-RU" dirty="0" smtClean="0"/>
              <a:t> 100%</a:t>
            </a:r>
            <a:r>
              <a:rPr lang="en-US" dirty="0" smtClean="0"/>
              <a:t> of babies. </a:t>
            </a:r>
            <a:r>
              <a:rPr lang="en-US" dirty="0"/>
              <a:t>They </a:t>
            </a:r>
            <a:r>
              <a:rPr lang="en-US" dirty="0" smtClean="0"/>
              <a:t>have </a:t>
            </a:r>
            <a:r>
              <a:rPr lang="en-US" dirty="0"/>
              <a:t>a particular morphology (a spiky </a:t>
            </a:r>
            <a:r>
              <a:rPr lang="en-US" dirty="0" smtClean="0"/>
              <a:t>negative </a:t>
            </a:r>
            <a:r>
              <a:rPr lang="en-US" dirty="0"/>
              <a:t>component and a rounded positive </a:t>
            </a:r>
            <a:r>
              <a:rPr lang="en-US" dirty="0" smtClean="0"/>
              <a:t>component), are </a:t>
            </a:r>
            <a:r>
              <a:rPr lang="en-US" dirty="0"/>
              <a:t>often asynchronous, </a:t>
            </a:r>
            <a:r>
              <a:rPr lang="en-US" dirty="0" smtClean="0"/>
              <a:t>short, low </a:t>
            </a:r>
            <a:r>
              <a:rPr lang="en-US" dirty="0"/>
              <a:t>voltage (20 </a:t>
            </a:r>
            <a:r>
              <a:rPr lang="en-US" dirty="0" err="1" smtClean="0"/>
              <a:t>μV</a:t>
            </a:r>
            <a:r>
              <a:rPr lang="en-US" dirty="0" smtClean="0"/>
              <a:t> peak-to-peak) </a:t>
            </a:r>
            <a:r>
              <a:rPr lang="en-US" dirty="0"/>
              <a:t>and infrequent </a:t>
            </a:r>
            <a:r>
              <a:rPr lang="en-US" dirty="0" smtClean="0"/>
              <a:t>(&lt;</a:t>
            </a:r>
            <a:r>
              <a:rPr lang="en-US" dirty="0"/>
              <a:t>3-4 per hour of quiet sleep). By 3 months of life, SSs increase in amplitude (up to 30–50 </a:t>
            </a:r>
            <a:r>
              <a:rPr lang="en-US" dirty="0" err="1" smtClean="0"/>
              <a:t>μV</a:t>
            </a:r>
            <a:r>
              <a:rPr lang="en-US" dirty="0" smtClean="0"/>
              <a:t>), duration and density (up to 4 </a:t>
            </a:r>
            <a:r>
              <a:rPr lang="en-US" dirty="0"/>
              <a:t>per </a:t>
            </a:r>
            <a:r>
              <a:rPr lang="en-US" dirty="0" smtClean="0"/>
              <a:t>min. of </a:t>
            </a:r>
            <a:r>
              <a:rPr lang="en-US" dirty="0"/>
              <a:t>quiet </a:t>
            </a:r>
            <a:r>
              <a:rPr lang="en-US" dirty="0" smtClean="0"/>
              <a:t>sleep). SSs between </a:t>
            </a:r>
            <a:r>
              <a:rPr lang="en-US" dirty="0"/>
              <a:t>ages </a:t>
            </a:r>
            <a:r>
              <a:rPr lang="en-US" dirty="0" smtClean="0"/>
              <a:t>8 </a:t>
            </a:r>
            <a:r>
              <a:rPr lang="en-US" dirty="0"/>
              <a:t>to 12 months often have a “comb-like” shape. </a:t>
            </a:r>
            <a:r>
              <a:rPr lang="en-US" dirty="0" smtClean="0"/>
              <a:t>Fast </a:t>
            </a:r>
            <a:r>
              <a:rPr lang="en-US" dirty="0"/>
              <a:t>spindles </a:t>
            </a:r>
            <a:r>
              <a:rPr lang="en-US" dirty="0" smtClean="0"/>
              <a:t>(</a:t>
            </a:r>
            <a:r>
              <a:rPr lang="ru-RU" dirty="0" smtClean="0"/>
              <a:t>13-14 </a:t>
            </a:r>
            <a:r>
              <a:rPr lang="en-US" dirty="0" smtClean="0"/>
              <a:t>Hz) are predominating until 12 month. Between </a:t>
            </a:r>
            <a:r>
              <a:rPr lang="en-US" dirty="0"/>
              <a:t>13 and 24 </a:t>
            </a:r>
            <a:r>
              <a:rPr lang="en-US" dirty="0" smtClean="0"/>
              <a:t>months, </a:t>
            </a:r>
            <a:r>
              <a:rPr lang="en-US" dirty="0"/>
              <a:t>the activity of fast SSs decreases, they become more synchronous, their “sharpness” </a:t>
            </a:r>
            <a:r>
              <a:rPr lang="en-US" dirty="0" smtClean="0"/>
              <a:t>disappears.</a:t>
            </a:r>
          </a:p>
          <a:p>
            <a:pPr marL="285750" indent="-285750" algn="ctr">
              <a:buFont typeface="Wingdings" panose="05000000000000000000" pitchFamily="2" charset="2"/>
              <a:buChar char="ü"/>
            </a:pPr>
            <a:r>
              <a:rPr lang="en-US" b="1" i="1" dirty="0"/>
              <a:t>V-waves and K-complexes</a:t>
            </a:r>
            <a:r>
              <a:rPr lang="en-US" dirty="0"/>
              <a:t> develop between </a:t>
            </a:r>
            <a:r>
              <a:rPr lang="en-US" dirty="0" smtClean="0"/>
              <a:t>3 </a:t>
            </a:r>
            <a:r>
              <a:rPr lang="en-US" dirty="0"/>
              <a:t>and </a:t>
            </a:r>
            <a:r>
              <a:rPr lang="en-US" dirty="0" smtClean="0"/>
              <a:t>6 </a:t>
            </a:r>
            <a:r>
              <a:rPr lang="en-US" dirty="0"/>
              <a:t>months, and a slower frequency background of 1 to 3 Hz predominates during sleep. </a:t>
            </a:r>
            <a:r>
              <a:rPr lang="en-US" dirty="0" smtClean="0"/>
              <a:t>They configuration changes from </a:t>
            </a:r>
            <a:r>
              <a:rPr lang="en-US" dirty="0"/>
              <a:t>blunt to sharp </a:t>
            </a:r>
            <a:r>
              <a:rPr lang="en-US" dirty="0" smtClean="0"/>
              <a:t>by 12 month of life;</a:t>
            </a:r>
          </a:p>
          <a:p>
            <a:pPr marL="285750" indent="-285750" algn="ctr">
              <a:buFont typeface="Wingdings" panose="05000000000000000000" pitchFamily="2" charset="2"/>
              <a:buChar char="ü"/>
            </a:pPr>
            <a:r>
              <a:rPr lang="en-US" b="1" i="1" dirty="0"/>
              <a:t>REM sleep </a:t>
            </a:r>
            <a:r>
              <a:rPr lang="en-US" dirty="0"/>
              <a:t>begins to diminish from approximately 50% levels of active (REM) sleep seen in newborns, to about 40% of sleep time by age 3 to 5 months, reaching 30% by 12 to 24 months of age. </a:t>
            </a:r>
            <a:endParaRPr lang="ru-RU" dirty="0"/>
          </a:p>
        </p:txBody>
      </p:sp>
      <p:sp>
        <p:nvSpPr>
          <p:cNvPr id="13" name="Прямоугольник 12"/>
          <p:cNvSpPr/>
          <p:nvPr/>
        </p:nvSpPr>
        <p:spPr>
          <a:xfrm>
            <a:off x="7380311" y="6546255"/>
            <a:ext cx="1710233" cy="215444"/>
          </a:xfrm>
          <a:prstGeom prst="rect">
            <a:avLst/>
          </a:prstGeom>
        </p:spPr>
        <p:txBody>
          <a:bodyPr wrap="square">
            <a:spAutoFit/>
          </a:bodyPr>
          <a:lstStyle/>
          <a:p>
            <a:pPr algn="r"/>
            <a:r>
              <a:rPr lang="en-US" sz="800" i="1" dirty="0" smtClean="0"/>
              <a:t>Sokoloff G et al. </a:t>
            </a:r>
            <a:r>
              <a:rPr lang="en-US" sz="800" i="1" dirty="0" err="1" smtClean="0"/>
              <a:t>Curr</a:t>
            </a:r>
            <a:r>
              <a:rPr lang="en-US" sz="800" i="1" dirty="0" smtClean="0"/>
              <a:t> </a:t>
            </a:r>
            <a:r>
              <a:rPr lang="en-US" sz="800" i="1" dirty="0"/>
              <a:t>Biol. 2021 </a:t>
            </a:r>
            <a:endParaRPr lang="ru-RU" sz="800" i="1" dirty="0"/>
          </a:p>
        </p:txBody>
      </p:sp>
    </p:spTree>
    <p:extLst>
      <p:ext uri="{BB962C8B-B14F-4D97-AF65-F5344CB8AC3E}">
        <p14:creationId xmlns:p14="http://schemas.microsoft.com/office/powerpoint/2010/main" val="143053603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3651</TotalTime>
  <Words>2391</Words>
  <Application>Microsoft Office PowerPoint</Application>
  <PresentationFormat>Экран (4:3)</PresentationFormat>
  <Paragraphs>133</Paragraphs>
  <Slides>14</Slides>
  <Notes>13</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Пользователь</cp:lastModifiedBy>
  <cp:revision>222</cp:revision>
  <dcterms:created xsi:type="dcterms:W3CDTF">2022-06-16T07:38:34Z</dcterms:created>
  <dcterms:modified xsi:type="dcterms:W3CDTF">2023-07-11T00:14:05Z</dcterms:modified>
</cp:coreProperties>
</file>